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3" r:id="rId9"/>
    <p:sldId id="275" r:id="rId10"/>
    <p:sldId id="276" r:id="rId11"/>
    <p:sldId id="277" r:id="rId12"/>
  </p:sldIdLst>
  <p:sldSz cx="12192000" cy="6858000"/>
  <p:notesSz cx="6858000" cy="12192000"/>
  <p:embeddedFontLst>
    <p:embeddedFont>
      <p:font typeface="Calibri" panose="020F0502020204030204" pitchFamily="34" charset="0"/>
      <p:regular r:id="rId14"/>
      <p:bold r:id="rId15"/>
      <p:italic r:id="rId16"/>
      <p:boldItalic r:id="rId17"/>
    </p:embeddedFont>
    <p:embeddedFont>
      <p:font typeface="Roboto" panose="02000000000000000000" pitchFamily="2" charset="0"/>
      <p:regular r:id="rId18"/>
      <p:bold r:id="rId19"/>
      <p:italic r:id="rId20"/>
      <p:boldItalic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13"/>
  </p:normalViewPr>
  <p:slideViewPr>
    <p:cSldViewPr snapToGrid="0" snapToObjects="1">
      <p:cViewPr varScale="1">
        <p:scale>
          <a:sx n="107" d="100"/>
          <a:sy n="107" d="100"/>
        </p:scale>
        <p:origin x="71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178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10</a:t>
            </a:fld>
            <a:endParaRPr lang="en-US"/>
          </a:p>
        </p:txBody>
      </p:sp>
    </p:spTree>
    <p:extLst>
      <p:ext uri="{BB962C8B-B14F-4D97-AF65-F5344CB8AC3E}">
        <p14:creationId xmlns:p14="http://schemas.microsoft.com/office/powerpoint/2010/main" val="1515870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11</a:t>
            </a:fld>
            <a:endParaRPr lang="en-US"/>
          </a:p>
        </p:txBody>
      </p:sp>
    </p:spTree>
    <p:extLst>
      <p:ext uri="{BB962C8B-B14F-4D97-AF65-F5344CB8AC3E}">
        <p14:creationId xmlns:p14="http://schemas.microsoft.com/office/powerpoint/2010/main" val="2619324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9</a:t>
            </a:fld>
            <a:endParaRPr lang="en-US"/>
          </a:p>
        </p:txBody>
      </p:sp>
    </p:spTree>
    <p:extLst>
      <p:ext uri="{BB962C8B-B14F-4D97-AF65-F5344CB8AC3E}">
        <p14:creationId xmlns:p14="http://schemas.microsoft.com/office/powerpoint/2010/main" val="2091137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tretch>
            <a:fillRect/>
          </a:stretch>
        </p:blipFill>
        <p:spPr>
          <a:xfrm>
            <a:off x="0" y="0"/>
            <a:ext cx="12188952" cy="6856286"/>
          </a:xfrm>
          <a:prstGeom prst="rect">
            <a:avLst/>
          </a:prstGeom>
        </p:spPr>
      </p:pic>
      <p:sp>
        <p:nvSpPr>
          <p:cNvPr id="3" name="Object 2"/>
          <p:cNvSpPr/>
          <p:nvPr/>
        </p:nvSpPr>
        <p:spPr>
          <a:xfrm>
            <a:off x="3276733" y="2594765"/>
            <a:ext cx="5635486" cy="1119503"/>
          </a:xfrm>
          <a:prstGeom prst="rect">
            <a:avLst/>
          </a:prstGeom>
          <a:noFill/>
        </p:spPr>
        <p:txBody>
          <a:bodyPr wrap="square" lIns="0" tIns="0" rIns="0" bIns="0" rtlCol="0" anchor="t"/>
          <a:lstStyle/>
          <a:p>
            <a:pPr algn="ctr">
              <a:lnSpc>
                <a:spcPts val="8819"/>
              </a:lnSpc>
              <a:buNone/>
            </a:pPr>
            <a:r>
              <a:rPr lang="en-US" sz="7763" b="1" dirty="0">
                <a:solidFill>
                  <a:srgbClr val="2A2921"/>
                </a:solidFill>
                <a:latin typeface="Euclid Circular A" pitchFamily="34" charset="0"/>
                <a:ea typeface="Euclid Circular A" pitchFamily="34" charset="-122"/>
                <a:cs typeface="Euclid Circular A" pitchFamily="34" charset="-120"/>
              </a:rPr>
              <a:t>What is IoT</a:t>
            </a:r>
            <a:endParaRPr lang="en-US" dirty="0"/>
          </a:p>
        </p:txBody>
      </p:sp>
      <p:sp>
        <p:nvSpPr>
          <p:cNvPr id="4" name="Object 3"/>
          <p:cNvSpPr/>
          <p:nvPr/>
        </p:nvSpPr>
        <p:spPr>
          <a:xfrm>
            <a:off x="3276733" y="3799227"/>
            <a:ext cx="5635486" cy="328530"/>
          </a:xfrm>
          <a:prstGeom prst="rect">
            <a:avLst/>
          </a:prstGeom>
          <a:noFill/>
        </p:spPr>
        <p:txBody>
          <a:bodyPr wrap="square" lIns="0" tIns="0" rIns="0" bIns="0" rtlCol="0" anchor="t"/>
          <a:lstStyle/>
          <a:p>
            <a:pPr algn="ctr">
              <a:lnSpc>
                <a:spcPts val="2588"/>
              </a:lnSpc>
              <a:spcBef>
                <a:spcPts val="657"/>
              </a:spcBef>
              <a:buNone/>
            </a:pPr>
            <a:r>
              <a:rPr lang="en-US" sz="1823" dirty="0">
                <a:latin typeface="Euclid Circular A" pitchFamily="34" charset="0"/>
                <a:ea typeface="Euclid Circular A" pitchFamily="34" charset="-122"/>
                <a:cs typeface="Euclid Circular A" pitchFamily="34" charset="-120"/>
              </a:rPr>
              <a:t>Internet of Things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0" y="377185"/>
            <a:ext cx="12188952" cy="540855"/>
          </a:xfrm>
          <a:prstGeom prst="rect">
            <a:avLst/>
          </a:prstGeom>
          <a:noFill/>
        </p:spPr>
        <p:txBody>
          <a:bodyPr wrap="square" lIns="0" tIns="0" rIns="0" bIns="0" rtlCol="0" anchor="t"/>
          <a:lstStyle/>
          <a:p>
            <a:pPr algn="ctr">
              <a:lnSpc>
                <a:spcPts val="4260"/>
              </a:lnSpc>
              <a:buNone/>
            </a:pPr>
            <a:r>
              <a:rPr lang="en-US" sz="3750" b="1" dirty="0">
                <a:solidFill>
                  <a:srgbClr val="2A2921"/>
                </a:solidFill>
                <a:latin typeface="Euclid Circular A" pitchFamily="34" charset="0"/>
                <a:ea typeface="Euclid Circular A" pitchFamily="34" charset="-122"/>
                <a:cs typeface="Euclid Circular A" pitchFamily="34" charset="-120"/>
              </a:rPr>
              <a:t>IoT </a:t>
            </a:r>
            <a:r>
              <a:rPr lang="pl-PL" sz="3750" b="1" dirty="0">
                <a:solidFill>
                  <a:srgbClr val="2A2921"/>
                </a:solidFill>
                <a:latin typeface="Euclid Circular A" pitchFamily="34" charset="0"/>
                <a:ea typeface="Euclid Circular A" pitchFamily="34" charset="-122"/>
                <a:cs typeface="Euclid Circular A" pitchFamily="34" charset="-120"/>
              </a:rPr>
              <a:t>Connectivity</a:t>
            </a:r>
            <a:endParaRPr lang="en-US" sz="4000" dirty="0"/>
          </a:p>
        </p:txBody>
      </p:sp>
      <p:sp>
        <p:nvSpPr>
          <p:cNvPr id="3" name="Object 2"/>
          <p:cNvSpPr/>
          <p:nvPr/>
        </p:nvSpPr>
        <p:spPr>
          <a:xfrm>
            <a:off x="476131" y="2557754"/>
            <a:ext cx="4804081" cy="3079376"/>
          </a:xfrm>
          <a:prstGeom prst="rect">
            <a:avLst/>
          </a:prstGeom>
          <a:noFill/>
        </p:spPr>
        <p:txBody>
          <a:bodyPr wrap="square" lIns="0" tIns="0" rIns="0" bIns="0" rtlCol="0" anchor="t"/>
          <a:lstStyle/>
          <a:p>
            <a:pPr algn="l">
              <a:lnSpc>
                <a:spcPts val="2300"/>
              </a:lnSpc>
              <a:spcBef>
                <a:spcPts val="848"/>
              </a:spcBef>
              <a:buNone/>
            </a:pPr>
            <a:r>
              <a:rPr lang="en-GB" sz="1600" b="0" i="0" dirty="0">
                <a:solidFill>
                  <a:srgbClr val="000000"/>
                </a:solidFill>
                <a:effectLst/>
                <a:latin typeface="Roboto" panose="02000000000000000000" pitchFamily="2" charset="0"/>
              </a:rPr>
              <a:t>A variety of connectivity options underpin the Internet of Things, including cellular networks, Wi-Fi, and low-power wide-area networks (LPWANs). Each type of connectivity offers different benefits in terms of power consumption, range, and bandwidth. IoT devices often intelligently select the best connectivity option based on their specific needs.</a:t>
            </a:r>
            <a:endParaRPr lang="pl-PL" sz="1600" b="0" i="0" dirty="0">
              <a:solidFill>
                <a:srgbClr val="000000"/>
              </a:solidFill>
              <a:effectLst/>
              <a:latin typeface="Roboto" panose="02000000000000000000" pitchFamily="2" charset="0"/>
            </a:endParaRPr>
          </a:p>
          <a:p>
            <a:pPr algn="l">
              <a:lnSpc>
                <a:spcPts val="2300"/>
              </a:lnSpc>
              <a:spcBef>
                <a:spcPts val="848"/>
              </a:spcBef>
              <a:buNone/>
            </a:pPr>
            <a:endParaRPr lang="pl-PL" sz="1600" dirty="0">
              <a:solidFill>
                <a:srgbClr val="000000"/>
              </a:solidFill>
              <a:latin typeface="Roboto" panose="02000000000000000000" pitchFamily="2" charset="0"/>
            </a:endParaRPr>
          </a:p>
          <a:p>
            <a:pPr algn="l">
              <a:lnSpc>
                <a:spcPts val="2300"/>
              </a:lnSpc>
              <a:spcBef>
                <a:spcPts val="848"/>
              </a:spcBef>
              <a:buNone/>
            </a:pPr>
            <a:endParaRPr lang="en-US" dirty="0"/>
          </a:p>
        </p:txBody>
      </p:sp>
      <p:pic>
        <p:nvPicPr>
          <p:cNvPr id="5" name="Picture 4">
            <a:extLst>
              <a:ext uri="{FF2B5EF4-FFF2-40B4-BE49-F238E27FC236}">
                <a16:creationId xmlns:a16="http://schemas.microsoft.com/office/drawing/2014/main" id="{09F2A06A-9B1A-DB6B-629B-6FC80041D6F7}"/>
              </a:ext>
            </a:extLst>
          </p:cNvPr>
          <p:cNvPicPr>
            <a:picLocks noChangeAspect="1"/>
          </p:cNvPicPr>
          <p:nvPr/>
        </p:nvPicPr>
        <p:blipFill>
          <a:blip r:embed="rId3"/>
          <a:stretch>
            <a:fillRect/>
          </a:stretch>
        </p:blipFill>
        <p:spPr>
          <a:xfrm>
            <a:off x="5522490" y="2103966"/>
            <a:ext cx="6327364" cy="3079376"/>
          </a:xfrm>
          <a:prstGeom prst="rect">
            <a:avLst/>
          </a:prstGeom>
        </p:spPr>
      </p:pic>
    </p:spTree>
    <p:extLst>
      <p:ext uri="{BB962C8B-B14F-4D97-AF65-F5344CB8AC3E}">
        <p14:creationId xmlns:p14="http://schemas.microsoft.com/office/powerpoint/2010/main" val="13816157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0" y="377185"/>
            <a:ext cx="12188952" cy="540855"/>
          </a:xfrm>
          <a:prstGeom prst="rect">
            <a:avLst/>
          </a:prstGeom>
          <a:noFill/>
        </p:spPr>
        <p:txBody>
          <a:bodyPr wrap="square" lIns="0" tIns="0" rIns="0" bIns="0" rtlCol="0" anchor="t"/>
          <a:lstStyle/>
          <a:p>
            <a:pPr algn="ctr">
              <a:lnSpc>
                <a:spcPts val="4260"/>
              </a:lnSpc>
              <a:buNone/>
            </a:pPr>
            <a:r>
              <a:rPr lang="en-US" sz="3750" b="1" dirty="0">
                <a:solidFill>
                  <a:srgbClr val="2A2921"/>
                </a:solidFill>
                <a:latin typeface="Euclid Circular A" pitchFamily="34" charset="0"/>
                <a:ea typeface="Euclid Circular A" pitchFamily="34" charset="-122"/>
                <a:cs typeface="Euclid Circular A" pitchFamily="34" charset="-120"/>
              </a:rPr>
              <a:t>The Future of IoT</a:t>
            </a:r>
            <a:endParaRPr lang="en-US" sz="4000" dirty="0"/>
          </a:p>
        </p:txBody>
      </p:sp>
      <p:sp>
        <p:nvSpPr>
          <p:cNvPr id="3" name="Object 2"/>
          <p:cNvSpPr/>
          <p:nvPr/>
        </p:nvSpPr>
        <p:spPr>
          <a:xfrm>
            <a:off x="476131" y="2557754"/>
            <a:ext cx="4804081" cy="3079376"/>
          </a:xfrm>
          <a:prstGeom prst="rect">
            <a:avLst/>
          </a:prstGeom>
          <a:noFill/>
        </p:spPr>
        <p:txBody>
          <a:bodyPr wrap="square" lIns="0" tIns="0" rIns="0" bIns="0" rtlCol="0" anchor="t"/>
          <a:lstStyle/>
          <a:p>
            <a:pPr algn="l">
              <a:lnSpc>
                <a:spcPts val="2300"/>
              </a:lnSpc>
              <a:spcBef>
                <a:spcPts val="848"/>
              </a:spcBef>
              <a:buNone/>
            </a:pPr>
            <a:r>
              <a:rPr lang="en-GB" sz="1600" b="0" i="0" dirty="0">
                <a:solidFill>
                  <a:srgbClr val="000000"/>
                </a:solidFill>
                <a:effectLst/>
                <a:latin typeface="Roboto" panose="02000000000000000000" pitchFamily="2" charset="0"/>
              </a:rPr>
              <a:t>While</a:t>
            </a:r>
            <a:r>
              <a:rPr lang="en-GB" sz="1600" b="1" i="0" dirty="0">
                <a:solidFill>
                  <a:srgbClr val="000000"/>
                </a:solidFill>
                <a:effectLst/>
                <a:latin typeface="Roboto" panose="02000000000000000000" pitchFamily="2" charset="0"/>
              </a:rPr>
              <a:t> IoT</a:t>
            </a:r>
            <a:r>
              <a:rPr lang="en-GB" sz="1600" b="0" i="0" dirty="0">
                <a:solidFill>
                  <a:srgbClr val="000000"/>
                </a:solidFill>
                <a:effectLst/>
                <a:latin typeface="Roboto" panose="02000000000000000000" pitchFamily="2" charset="0"/>
              </a:rPr>
              <a:t> is already impacting our lives in numerous ways, its full potential is yet to be </a:t>
            </a:r>
            <a:r>
              <a:rPr lang="en-GB" sz="1600" b="0" i="0" dirty="0" err="1">
                <a:solidFill>
                  <a:srgbClr val="000000"/>
                </a:solidFill>
                <a:effectLst/>
                <a:latin typeface="Roboto" panose="02000000000000000000" pitchFamily="2" charset="0"/>
              </a:rPr>
              <a:t>reali</a:t>
            </a:r>
            <a:r>
              <a:rPr lang="pl-PL" sz="1600" dirty="0">
                <a:solidFill>
                  <a:srgbClr val="000000"/>
                </a:solidFill>
                <a:latin typeface="Roboto" panose="02000000000000000000" pitchFamily="2" charset="0"/>
              </a:rPr>
              <a:t>s</a:t>
            </a:r>
            <a:r>
              <a:rPr lang="en-GB" sz="1600" b="0" i="0" dirty="0">
                <a:solidFill>
                  <a:srgbClr val="000000"/>
                </a:solidFill>
                <a:effectLst/>
                <a:latin typeface="Roboto" panose="02000000000000000000" pitchFamily="2" charset="0"/>
              </a:rPr>
              <a:t>ed.</a:t>
            </a:r>
            <a:endParaRPr lang="pl-PL" sz="1600" b="0" i="0" dirty="0">
              <a:solidFill>
                <a:srgbClr val="000000"/>
              </a:solidFill>
              <a:effectLst/>
              <a:latin typeface="Roboto" panose="02000000000000000000" pitchFamily="2" charset="0"/>
            </a:endParaRPr>
          </a:p>
          <a:p>
            <a:pPr algn="l">
              <a:lnSpc>
                <a:spcPts val="2300"/>
              </a:lnSpc>
              <a:spcBef>
                <a:spcPts val="848"/>
              </a:spcBef>
              <a:buNone/>
            </a:pPr>
            <a:r>
              <a:rPr lang="en-GB" sz="1600" b="0" i="0" dirty="0">
                <a:solidFill>
                  <a:srgbClr val="000000"/>
                </a:solidFill>
                <a:effectLst/>
                <a:latin typeface="Roboto" panose="02000000000000000000" pitchFamily="2" charset="0"/>
              </a:rPr>
              <a:t>Businesses that invest in IoT stand to gain in cost efficiencies, streamlined operations, and improved performance analysis. </a:t>
            </a:r>
            <a:endParaRPr lang="pl-PL" sz="1600" b="0" i="0" dirty="0">
              <a:solidFill>
                <a:srgbClr val="000000"/>
              </a:solidFill>
              <a:effectLst/>
              <a:latin typeface="Roboto" panose="02000000000000000000" pitchFamily="2" charset="0"/>
            </a:endParaRPr>
          </a:p>
          <a:p>
            <a:pPr algn="l">
              <a:lnSpc>
                <a:spcPts val="2300"/>
              </a:lnSpc>
              <a:spcBef>
                <a:spcPts val="848"/>
              </a:spcBef>
              <a:buNone/>
            </a:pPr>
            <a:r>
              <a:rPr lang="en-GB" sz="1600" b="0" i="0" dirty="0">
                <a:solidFill>
                  <a:srgbClr val="000000"/>
                </a:solidFill>
                <a:effectLst/>
                <a:latin typeface="Roboto" panose="02000000000000000000" pitchFamily="2" charset="0"/>
              </a:rPr>
              <a:t>However, the adoption of IoT also raises questions about data privacy and security as we become more connected than ever before.</a:t>
            </a:r>
            <a:endParaRPr lang="pl-PL" sz="1600" b="0" i="0" dirty="0">
              <a:solidFill>
                <a:srgbClr val="000000"/>
              </a:solidFill>
              <a:effectLst/>
              <a:latin typeface="Roboto" panose="02000000000000000000" pitchFamily="2" charset="0"/>
            </a:endParaRPr>
          </a:p>
          <a:p>
            <a:pPr algn="l">
              <a:lnSpc>
                <a:spcPts val="2300"/>
              </a:lnSpc>
              <a:spcBef>
                <a:spcPts val="848"/>
              </a:spcBef>
              <a:buNone/>
            </a:pPr>
            <a:r>
              <a:rPr lang="pl-PL" sz="1600" b="1" dirty="0" err="1">
                <a:solidFill>
                  <a:srgbClr val="000000"/>
                </a:solidFill>
                <a:latin typeface="Roboto" panose="02000000000000000000" pitchFamily="2" charset="0"/>
              </a:rPr>
              <a:t>Soon</a:t>
            </a:r>
            <a:r>
              <a:rPr lang="pl-PL" sz="1600" b="1" dirty="0">
                <a:solidFill>
                  <a:srgbClr val="000000"/>
                </a:solidFill>
                <a:latin typeface="Roboto" panose="02000000000000000000" pitchFamily="2" charset="0"/>
              </a:rPr>
              <a:t> </a:t>
            </a:r>
            <a:r>
              <a:rPr lang="pl-PL" sz="1600" b="1" dirty="0" err="1">
                <a:solidFill>
                  <a:srgbClr val="000000"/>
                </a:solidFill>
                <a:latin typeface="Roboto" panose="02000000000000000000" pitchFamily="2" charset="0"/>
              </a:rPr>
              <a:t>everything</a:t>
            </a:r>
            <a:r>
              <a:rPr lang="pl-PL" sz="1600" b="1" dirty="0">
                <a:solidFill>
                  <a:srgbClr val="000000"/>
                </a:solidFill>
                <a:latin typeface="Roboto" panose="02000000000000000000" pitchFamily="2" charset="0"/>
              </a:rPr>
              <a:t> </a:t>
            </a:r>
            <a:r>
              <a:rPr lang="pl-PL" sz="1600" b="1" dirty="0" err="1">
                <a:solidFill>
                  <a:srgbClr val="000000"/>
                </a:solidFill>
                <a:latin typeface="Roboto" panose="02000000000000000000" pitchFamily="2" charset="0"/>
              </a:rPr>
              <a:t>will</a:t>
            </a:r>
            <a:r>
              <a:rPr lang="pl-PL" sz="1600" b="1" dirty="0">
                <a:solidFill>
                  <a:srgbClr val="000000"/>
                </a:solidFill>
                <a:latin typeface="Roboto" panose="02000000000000000000" pitchFamily="2" charset="0"/>
              </a:rPr>
              <a:t> be </a:t>
            </a:r>
            <a:r>
              <a:rPr lang="pl-PL" sz="1600" b="1" dirty="0" err="1">
                <a:solidFill>
                  <a:srgbClr val="000000"/>
                </a:solidFill>
                <a:latin typeface="Roboto" panose="02000000000000000000" pitchFamily="2" charset="0"/>
              </a:rPr>
              <a:t>connected</a:t>
            </a:r>
            <a:r>
              <a:rPr lang="pl-PL" sz="1600" b="1" dirty="0">
                <a:solidFill>
                  <a:srgbClr val="000000"/>
                </a:solidFill>
                <a:latin typeface="Roboto" panose="02000000000000000000" pitchFamily="2" charset="0"/>
              </a:rPr>
              <a:t>.</a:t>
            </a:r>
            <a:endParaRPr lang="en-US" b="1" dirty="0"/>
          </a:p>
        </p:txBody>
      </p:sp>
      <p:pic>
        <p:nvPicPr>
          <p:cNvPr id="6" name="Picture 5">
            <a:extLst>
              <a:ext uri="{FF2B5EF4-FFF2-40B4-BE49-F238E27FC236}">
                <a16:creationId xmlns:a16="http://schemas.microsoft.com/office/drawing/2014/main" id="{AF2B8639-DBE0-BEEF-B55A-983DD069DC93}"/>
              </a:ext>
            </a:extLst>
          </p:cNvPr>
          <p:cNvPicPr>
            <a:picLocks noChangeAspect="1"/>
          </p:cNvPicPr>
          <p:nvPr/>
        </p:nvPicPr>
        <p:blipFill>
          <a:blip r:embed="rId3"/>
          <a:stretch>
            <a:fillRect/>
          </a:stretch>
        </p:blipFill>
        <p:spPr>
          <a:xfrm>
            <a:off x="5486430" y="1757082"/>
            <a:ext cx="6229439" cy="4207918"/>
          </a:xfrm>
          <a:prstGeom prst="rect">
            <a:avLst/>
          </a:prstGeom>
        </p:spPr>
      </p:pic>
    </p:spTree>
    <p:extLst>
      <p:ext uri="{BB962C8B-B14F-4D97-AF65-F5344CB8AC3E}">
        <p14:creationId xmlns:p14="http://schemas.microsoft.com/office/powerpoint/2010/main" val="533471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7F1EB"/>
        </a:solidFill>
        <a:effectLst/>
      </p:bgPr>
    </p:bg>
    <p:spTree>
      <p:nvGrpSpPr>
        <p:cNvPr id="1" name=""/>
        <p:cNvGrpSpPr/>
        <p:nvPr/>
      </p:nvGrpSpPr>
      <p:grpSpPr>
        <a:xfrm>
          <a:off x="0" y="0"/>
          <a:ext cx="0" cy="0"/>
          <a:chOff x="0" y="0"/>
          <a:chExt cx="0" cy="0"/>
        </a:xfrm>
      </p:grpSpPr>
      <p:sp>
        <p:nvSpPr>
          <p:cNvPr id="2" name="Object 1"/>
          <p:cNvSpPr/>
          <p:nvPr/>
        </p:nvSpPr>
        <p:spPr>
          <a:xfrm>
            <a:off x="0" y="377185"/>
            <a:ext cx="12188952" cy="540855"/>
          </a:xfrm>
          <a:prstGeom prst="rect">
            <a:avLst/>
          </a:prstGeom>
          <a:noFill/>
        </p:spPr>
        <p:txBody>
          <a:bodyPr wrap="square" lIns="0" tIns="0" rIns="0" bIns="0" rtlCol="0" anchor="t"/>
          <a:lstStyle/>
          <a:p>
            <a:pPr algn="ctr">
              <a:lnSpc>
                <a:spcPts val="4260"/>
              </a:lnSpc>
              <a:buNone/>
            </a:pPr>
            <a:r>
              <a:rPr lang="en-US" sz="3750" b="1" dirty="0">
                <a:solidFill>
                  <a:srgbClr val="2A2921"/>
                </a:solidFill>
                <a:latin typeface="Euclid Circular A" pitchFamily="34" charset="0"/>
                <a:ea typeface="Euclid Circular A" pitchFamily="34" charset="-122"/>
                <a:cs typeface="Euclid Circular A" pitchFamily="34" charset="-120"/>
              </a:rPr>
              <a:t>What is IoT</a:t>
            </a:r>
            <a:endParaRPr lang="en-US" dirty="0"/>
          </a:p>
        </p:txBody>
      </p:sp>
      <p:sp>
        <p:nvSpPr>
          <p:cNvPr id="3" name="Object 2"/>
          <p:cNvSpPr/>
          <p:nvPr/>
        </p:nvSpPr>
        <p:spPr>
          <a:xfrm>
            <a:off x="952262" y="3423530"/>
            <a:ext cx="5446938" cy="1108790"/>
          </a:xfrm>
          <a:prstGeom prst="rect">
            <a:avLst/>
          </a:prstGeom>
          <a:noFill/>
        </p:spPr>
        <p:txBody>
          <a:bodyPr wrap="square" lIns="0" tIns="0" rIns="0" bIns="0" rtlCol="0" anchor="t"/>
          <a:lstStyle/>
          <a:p>
            <a:pPr marL="242900" indent="-242900" algn="l">
              <a:lnSpc>
                <a:spcPts val="3067"/>
              </a:lnSpc>
              <a:buSzPct val="100000"/>
              <a:buChar char="•"/>
            </a:pPr>
            <a:r>
              <a:rPr lang="en-US" sz="2700" dirty="0">
                <a:solidFill>
                  <a:srgbClr val="2A2921"/>
                </a:solidFill>
                <a:latin typeface="Euclid Circular A" pitchFamily="34" charset="0"/>
                <a:ea typeface="Euclid Circular A" pitchFamily="34" charset="-122"/>
                <a:cs typeface="Euclid Circular A" pitchFamily="34" charset="-120"/>
              </a:rPr>
              <a:t>What is IoT?</a:t>
            </a:r>
          </a:p>
          <a:p>
            <a:pPr marL="242900" indent="-242900" algn="l">
              <a:lnSpc>
                <a:spcPts val="3067"/>
              </a:lnSpc>
              <a:spcBef>
                <a:spcPts val="2548"/>
              </a:spcBef>
              <a:buSzPct val="100000"/>
              <a:buChar char="•"/>
            </a:pPr>
            <a:r>
              <a:rPr lang="en-US" sz="2700" dirty="0">
                <a:solidFill>
                  <a:srgbClr val="2A2921"/>
                </a:solidFill>
                <a:latin typeface="Euclid Circular A" pitchFamily="34" charset="0"/>
                <a:ea typeface="Euclid Circular A" pitchFamily="34" charset="-122"/>
                <a:cs typeface="Euclid Circular A" pitchFamily="34" charset="-120"/>
              </a:rPr>
              <a:t>IoT Applications</a:t>
            </a:r>
            <a:endParaRPr lang="en-US" dirty="0"/>
          </a:p>
        </p:txBody>
      </p:sp>
      <p:sp>
        <p:nvSpPr>
          <p:cNvPr id="4" name="Object 3"/>
          <p:cNvSpPr/>
          <p:nvPr/>
        </p:nvSpPr>
        <p:spPr>
          <a:xfrm>
            <a:off x="6284928" y="3423530"/>
            <a:ext cx="5446938" cy="1108790"/>
          </a:xfrm>
          <a:prstGeom prst="rect">
            <a:avLst/>
          </a:prstGeom>
          <a:noFill/>
        </p:spPr>
        <p:txBody>
          <a:bodyPr wrap="square" lIns="0" tIns="0" rIns="0" bIns="0" rtlCol="0" anchor="t"/>
          <a:lstStyle/>
          <a:p>
            <a:pPr marL="242900" indent="-242900" algn="l">
              <a:lnSpc>
                <a:spcPts val="3067"/>
              </a:lnSpc>
              <a:buSzPct val="100000"/>
              <a:buChar char="•"/>
            </a:pPr>
            <a:r>
              <a:rPr lang="en-US" sz="2700" dirty="0">
                <a:solidFill>
                  <a:srgbClr val="2A2921"/>
                </a:solidFill>
                <a:latin typeface="Euclid Circular A" pitchFamily="34" charset="0"/>
                <a:ea typeface="Euclid Circular A" pitchFamily="34" charset="-122"/>
                <a:cs typeface="Euclid Circular A" pitchFamily="34" charset="-120"/>
              </a:rPr>
              <a:t>IoT and Data Collection</a:t>
            </a:r>
          </a:p>
          <a:p>
            <a:pPr marL="242900" indent="-242900" algn="l">
              <a:lnSpc>
                <a:spcPts val="3067"/>
              </a:lnSpc>
              <a:spcBef>
                <a:spcPts val="2548"/>
              </a:spcBef>
              <a:buSzPct val="100000"/>
              <a:buChar char="•"/>
            </a:pPr>
            <a:r>
              <a:rPr lang="en-US" sz="2700" dirty="0">
                <a:solidFill>
                  <a:srgbClr val="2A2921"/>
                </a:solidFill>
                <a:latin typeface="Euclid Circular A" pitchFamily="34" charset="0"/>
                <a:ea typeface="Euclid Circular A" pitchFamily="34" charset="-122"/>
                <a:cs typeface="Euclid Circular A" pitchFamily="34" charset="-120"/>
              </a:rPr>
              <a:t>IoT Connectivity</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7F1EB"/>
        </a:solidFill>
        <a:effectLst/>
      </p:bgPr>
    </p:bg>
    <p:spTree>
      <p:nvGrpSpPr>
        <p:cNvPr id="1" name=""/>
        <p:cNvGrpSpPr/>
        <p:nvPr/>
      </p:nvGrpSpPr>
      <p:grpSpPr>
        <a:xfrm>
          <a:off x="0" y="0"/>
          <a:ext cx="0" cy="0"/>
          <a:chOff x="0" y="0"/>
          <a:chExt cx="0" cy="0"/>
        </a:xfrm>
      </p:grpSpPr>
      <p:sp>
        <p:nvSpPr>
          <p:cNvPr id="2" name="Object 1"/>
          <p:cNvSpPr/>
          <p:nvPr/>
        </p:nvSpPr>
        <p:spPr>
          <a:xfrm>
            <a:off x="0" y="377185"/>
            <a:ext cx="8379905" cy="540855"/>
          </a:xfrm>
          <a:prstGeom prst="rect">
            <a:avLst/>
          </a:prstGeom>
          <a:noFill/>
        </p:spPr>
        <p:txBody>
          <a:bodyPr wrap="square" lIns="0" tIns="0" rIns="0" bIns="0" rtlCol="0" anchor="t"/>
          <a:lstStyle/>
          <a:p>
            <a:pPr algn="ctr">
              <a:lnSpc>
                <a:spcPts val="4260"/>
              </a:lnSpc>
              <a:buNone/>
            </a:pPr>
            <a:r>
              <a:rPr lang="en-US" sz="3750" b="1" dirty="0">
                <a:solidFill>
                  <a:srgbClr val="2A2921"/>
                </a:solidFill>
                <a:latin typeface="Euclid Circular A" pitchFamily="34" charset="0"/>
                <a:ea typeface="Euclid Circular A" pitchFamily="34" charset="-122"/>
                <a:cs typeface="Euclid Circular A" pitchFamily="34" charset="-120"/>
              </a:rPr>
              <a:t>What is IoT?</a:t>
            </a:r>
            <a:endParaRPr lang="en-US" dirty="0"/>
          </a:p>
        </p:txBody>
      </p:sp>
      <p:sp>
        <p:nvSpPr>
          <p:cNvPr id="3" name="Object 2"/>
          <p:cNvSpPr/>
          <p:nvPr/>
        </p:nvSpPr>
        <p:spPr>
          <a:xfrm>
            <a:off x="761810" y="1794567"/>
            <a:ext cx="7022425" cy="2627350"/>
          </a:xfrm>
          <a:prstGeom prst="rect">
            <a:avLst/>
          </a:prstGeom>
          <a:noFill/>
        </p:spPr>
        <p:txBody>
          <a:bodyPr wrap="square" lIns="0" tIns="0" rIns="0" bIns="0" rtlCol="0" anchor="t"/>
          <a:lstStyle/>
          <a:p>
            <a:pPr algn="l">
              <a:lnSpc>
                <a:spcPts val="2300"/>
              </a:lnSpc>
              <a:buNone/>
            </a:pPr>
            <a:r>
              <a:rPr lang="en-US" sz="1620" dirty="0">
                <a:latin typeface="Euclid Circular A" pitchFamily="34" charset="0"/>
                <a:ea typeface="Euclid Circular A" pitchFamily="34" charset="-122"/>
                <a:cs typeface="Euclid Circular A" pitchFamily="34" charset="-120"/>
              </a:rPr>
              <a:t>IoT, or the Internet of Things, refers to the connection of everyday objects, or “things,” to the internet, allowing them to collect, transmit, and share data. This interconnected network of devices transforms previously “dumb” objects, such as toasters or security cameras, into smart devices that can interact with each other and their environment.Every aspect of our lives is soon to be affected. We will experience an unprecedented step-change, on every level – from the way we run our homes and businesses, to how we interact with the cities we live in.</a:t>
            </a:r>
            <a:endParaRPr lang="en-US" dirty="0"/>
          </a:p>
        </p:txBody>
      </p:sp>
      <p:pic>
        <p:nvPicPr>
          <p:cNvPr id="4" name="Object 3" descr="preencoded.png"/>
          <p:cNvPicPr>
            <a:picLocks noChangeAspect="1"/>
          </p:cNvPicPr>
          <p:nvPr/>
        </p:nvPicPr>
        <p:blipFill>
          <a:blip r:embed="rId3"/>
          <a:srcRect l="31472" r="31472"/>
          <a:stretch/>
        </p:blipFill>
        <p:spPr>
          <a:xfrm>
            <a:off x="8379905" y="0"/>
            <a:ext cx="3809047" cy="685628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7F1EB"/>
        </a:solidFill>
        <a:effectLst/>
      </p:bgPr>
    </p:bg>
    <p:spTree>
      <p:nvGrpSpPr>
        <p:cNvPr id="1" name=""/>
        <p:cNvGrpSpPr/>
        <p:nvPr/>
      </p:nvGrpSpPr>
      <p:grpSpPr>
        <a:xfrm>
          <a:off x="0" y="0"/>
          <a:ext cx="0" cy="0"/>
          <a:chOff x="0" y="0"/>
          <a:chExt cx="0" cy="0"/>
        </a:xfrm>
      </p:grpSpPr>
      <p:sp>
        <p:nvSpPr>
          <p:cNvPr id="2" name="Object 1"/>
          <p:cNvSpPr/>
          <p:nvPr/>
        </p:nvSpPr>
        <p:spPr>
          <a:xfrm>
            <a:off x="0" y="377185"/>
            <a:ext cx="12188952" cy="540855"/>
          </a:xfrm>
          <a:prstGeom prst="rect">
            <a:avLst/>
          </a:prstGeom>
          <a:noFill/>
        </p:spPr>
        <p:txBody>
          <a:bodyPr wrap="square" lIns="0" tIns="0" rIns="0" bIns="0" rtlCol="0" anchor="t"/>
          <a:lstStyle/>
          <a:p>
            <a:pPr algn="ctr">
              <a:lnSpc>
                <a:spcPts val="4260"/>
              </a:lnSpc>
              <a:buNone/>
            </a:pPr>
            <a:r>
              <a:rPr lang="en-US" sz="3750" b="1" dirty="0">
                <a:solidFill>
                  <a:srgbClr val="2A2921"/>
                </a:solidFill>
                <a:latin typeface="Euclid Circular A" pitchFamily="34" charset="0"/>
                <a:ea typeface="Euclid Circular A" pitchFamily="34" charset="-122"/>
                <a:cs typeface="Euclid Circular A" pitchFamily="34" charset="-120"/>
              </a:rPr>
              <a:t>IoT Applications</a:t>
            </a:r>
            <a:endParaRPr lang="en-US" dirty="0"/>
          </a:p>
        </p:txBody>
      </p:sp>
      <p:pic>
        <p:nvPicPr>
          <p:cNvPr id="3" name="Object 2" descr="preencoded.png"/>
          <p:cNvPicPr>
            <a:picLocks noChangeAspect="1"/>
          </p:cNvPicPr>
          <p:nvPr/>
        </p:nvPicPr>
        <p:blipFill>
          <a:blip r:embed="rId3"/>
          <a:srcRect l="32500" t="-2500" r="32500" b="-2500"/>
          <a:stretch/>
        </p:blipFill>
        <p:spPr>
          <a:xfrm>
            <a:off x="476131" y="1580755"/>
            <a:ext cx="4799400" cy="4799400"/>
          </a:xfrm>
          <a:prstGeom prst="rect">
            <a:avLst/>
          </a:prstGeom>
        </p:spPr>
      </p:pic>
      <p:sp>
        <p:nvSpPr>
          <p:cNvPr id="4" name="Object 3"/>
          <p:cNvSpPr/>
          <p:nvPr/>
        </p:nvSpPr>
        <p:spPr>
          <a:xfrm>
            <a:off x="5751662" y="2948441"/>
            <a:ext cx="6557275" cy="304129"/>
          </a:xfrm>
          <a:prstGeom prst="rect">
            <a:avLst/>
          </a:prstGeom>
          <a:noFill/>
        </p:spPr>
        <p:txBody>
          <a:bodyPr wrap="square" lIns="0" tIns="0" rIns="0" bIns="0" rtlCol="0" anchor="t"/>
          <a:lstStyle/>
          <a:p>
            <a:pPr algn="l">
              <a:lnSpc>
                <a:spcPts val="2396"/>
              </a:lnSpc>
              <a:buNone/>
            </a:pPr>
            <a:r>
              <a:rPr lang="en-US" sz="1688" dirty="0">
                <a:latin typeface="Euclid Circular A" pitchFamily="34" charset="0"/>
                <a:ea typeface="Euclid Circular A" pitchFamily="34" charset="-122"/>
                <a:cs typeface="Euclid Circular A" pitchFamily="34" charset="-120"/>
              </a:rPr>
              <a:t>Smart Cars</a:t>
            </a:r>
            <a:endParaRPr lang="en-US" dirty="0"/>
          </a:p>
        </p:txBody>
      </p:sp>
      <p:sp>
        <p:nvSpPr>
          <p:cNvPr id="5" name="Object 4"/>
          <p:cNvSpPr/>
          <p:nvPr/>
        </p:nvSpPr>
        <p:spPr>
          <a:xfrm>
            <a:off x="5751662" y="3386035"/>
            <a:ext cx="6557275" cy="304129"/>
          </a:xfrm>
          <a:prstGeom prst="rect">
            <a:avLst/>
          </a:prstGeom>
          <a:noFill/>
        </p:spPr>
        <p:txBody>
          <a:bodyPr wrap="square" lIns="0" tIns="0" rIns="0" bIns="0" rtlCol="0" anchor="t"/>
          <a:lstStyle/>
          <a:p>
            <a:pPr algn="l">
              <a:lnSpc>
                <a:spcPts val="2396"/>
              </a:lnSpc>
              <a:spcBef>
                <a:spcPts val="1031"/>
              </a:spcBef>
              <a:buNone/>
            </a:pPr>
            <a:r>
              <a:rPr lang="en-US" sz="1688" dirty="0">
                <a:latin typeface="Euclid Circular A" pitchFamily="34" charset="0"/>
                <a:ea typeface="Euclid Circular A" pitchFamily="34" charset="-122"/>
                <a:cs typeface="Euclid Circular A" pitchFamily="34" charset="-120"/>
              </a:rPr>
              <a:t>Smart City</a:t>
            </a:r>
            <a:endParaRPr lang="en-US" dirty="0"/>
          </a:p>
        </p:txBody>
      </p:sp>
      <p:sp>
        <p:nvSpPr>
          <p:cNvPr id="6" name="Object 5"/>
          <p:cNvSpPr/>
          <p:nvPr/>
        </p:nvSpPr>
        <p:spPr>
          <a:xfrm>
            <a:off x="5751662" y="3823629"/>
            <a:ext cx="6557275" cy="304129"/>
          </a:xfrm>
          <a:prstGeom prst="rect">
            <a:avLst/>
          </a:prstGeom>
          <a:noFill/>
        </p:spPr>
        <p:txBody>
          <a:bodyPr wrap="square" lIns="0" tIns="0" rIns="0" bIns="0" rtlCol="0" anchor="t"/>
          <a:lstStyle/>
          <a:p>
            <a:pPr algn="l">
              <a:lnSpc>
                <a:spcPts val="2396"/>
              </a:lnSpc>
              <a:spcBef>
                <a:spcPts val="1031"/>
              </a:spcBef>
              <a:buNone/>
            </a:pPr>
            <a:r>
              <a:rPr lang="en-US" sz="1688" dirty="0">
                <a:latin typeface="Euclid Circular A" pitchFamily="34" charset="0"/>
                <a:ea typeface="Euclid Circular A" pitchFamily="34" charset="-122"/>
                <a:cs typeface="Euclid Circular A" pitchFamily="34" charset="-120"/>
              </a:rPr>
              <a:t>Smart Home</a:t>
            </a:r>
            <a:endParaRPr lang="en-US" dirty="0"/>
          </a:p>
        </p:txBody>
      </p:sp>
      <p:sp>
        <p:nvSpPr>
          <p:cNvPr id="7" name="Object 6"/>
          <p:cNvSpPr/>
          <p:nvPr/>
        </p:nvSpPr>
        <p:spPr>
          <a:xfrm>
            <a:off x="5751662" y="4261223"/>
            <a:ext cx="6557275" cy="304129"/>
          </a:xfrm>
          <a:prstGeom prst="rect">
            <a:avLst/>
          </a:prstGeom>
          <a:noFill/>
        </p:spPr>
        <p:txBody>
          <a:bodyPr wrap="square" lIns="0" tIns="0" rIns="0" bIns="0" rtlCol="0" anchor="t"/>
          <a:lstStyle/>
          <a:p>
            <a:pPr algn="l">
              <a:lnSpc>
                <a:spcPts val="2396"/>
              </a:lnSpc>
              <a:spcBef>
                <a:spcPts val="1031"/>
              </a:spcBef>
              <a:buNone/>
            </a:pPr>
            <a:r>
              <a:rPr lang="en-US" sz="1688" dirty="0">
                <a:latin typeface="Euclid Circular A" pitchFamily="34" charset="0"/>
                <a:ea typeface="Euclid Circular A" pitchFamily="34" charset="-122"/>
                <a:cs typeface="Euclid Circular A" pitchFamily="34" charset="-120"/>
              </a:rPr>
              <a:t>Smart Business</a:t>
            </a:r>
            <a:endParaRPr lang="en-US" dirty="0"/>
          </a:p>
        </p:txBody>
      </p:sp>
      <p:sp>
        <p:nvSpPr>
          <p:cNvPr id="8" name="Object 7"/>
          <p:cNvSpPr/>
          <p:nvPr/>
        </p:nvSpPr>
        <p:spPr>
          <a:xfrm>
            <a:off x="5751662" y="4698817"/>
            <a:ext cx="6557275" cy="304129"/>
          </a:xfrm>
          <a:prstGeom prst="rect">
            <a:avLst/>
          </a:prstGeom>
          <a:noFill/>
        </p:spPr>
        <p:txBody>
          <a:bodyPr wrap="square" lIns="0" tIns="0" rIns="0" bIns="0" rtlCol="0" anchor="t"/>
          <a:lstStyle/>
          <a:p>
            <a:pPr algn="l">
              <a:lnSpc>
                <a:spcPts val="2396"/>
              </a:lnSpc>
              <a:spcBef>
                <a:spcPts val="1031"/>
              </a:spcBef>
              <a:buNone/>
            </a:pPr>
            <a:r>
              <a:rPr lang="en-US" sz="1688" dirty="0">
                <a:latin typeface="Euclid Circular A" pitchFamily="34" charset="0"/>
                <a:ea typeface="Euclid Circular A" pitchFamily="34" charset="-122"/>
                <a:cs typeface="Euclid Circular A" pitchFamily="34" charset="-120"/>
              </a:rPr>
              <a:t>Smart Industry 4.0</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7F1EB"/>
        </a:solidFill>
        <a:effectLst/>
      </p:bgPr>
    </p:bg>
    <p:spTree>
      <p:nvGrpSpPr>
        <p:cNvPr id="1" name=""/>
        <p:cNvGrpSpPr/>
        <p:nvPr/>
      </p:nvGrpSpPr>
      <p:grpSpPr>
        <a:xfrm>
          <a:off x="0" y="0"/>
          <a:ext cx="0" cy="0"/>
          <a:chOff x="0" y="0"/>
          <a:chExt cx="0" cy="0"/>
        </a:xfrm>
      </p:grpSpPr>
      <p:sp>
        <p:nvSpPr>
          <p:cNvPr id="2" name="Object 1"/>
          <p:cNvSpPr/>
          <p:nvPr/>
        </p:nvSpPr>
        <p:spPr>
          <a:xfrm>
            <a:off x="0" y="377185"/>
            <a:ext cx="12188952" cy="540855"/>
          </a:xfrm>
          <a:prstGeom prst="rect">
            <a:avLst/>
          </a:prstGeom>
          <a:noFill/>
        </p:spPr>
        <p:txBody>
          <a:bodyPr wrap="square" lIns="0" tIns="0" rIns="0" bIns="0" rtlCol="0" anchor="t"/>
          <a:lstStyle/>
          <a:p>
            <a:pPr algn="ctr">
              <a:lnSpc>
                <a:spcPts val="4260"/>
              </a:lnSpc>
              <a:buNone/>
            </a:pPr>
            <a:r>
              <a:rPr lang="en-US" sz="3750" b="1" dirty="0">
                <a:solidFill>
                  <a:srgbClr val="2A2921"/>
                </a:solidFill>
                <a:latin typeface="Euclid Circular A" pitchFamily="34" charset="0"/>
                <a:ea typeface="Euclid Circular A" pitchFamily="34" charset="-122"/>
                <a:cs typeface="Euclid Circular A" pitchFamily="34" charset="-120"/>
              </a:rPr>
              <a:t>Smart Cars</a:t>
            </a:r>
            <a:endParaRPr lang="en-US" dirty="0"/>
          </a:p>
        </p:txBody>
      </p:sp>
      <p:sp>
        <p:nvSpPr>
          <p:cNvPr id="3" name="Object 2"/>
          <p:cNvSpPr/>
          <p:nvPr/>
        </p:nvSpPr>
        <p:spPr>
          <a:xfrm>
            <a:off x="476131" y="1027848"/>
            <a:ext cx="12188952" cy="291928"/>
          </a:xfrm>
          <a:prstGeom prst="rect">
            <a:avLst/>
          </a:prstGeom>
          <a:noFill/>
        </p:spPr>
        <p:txBody>
          <a:bodyPr wrap="square" lIns="0" tIns="0" rIns="0" bIns="0" rtlCol="0" anchor="t"/>
          <a:lstStyle/>
          <a:p>
            <a:pPr algn="l">
              <a:lnSpc>
                <a:spcPts val="2300"/>
              </a:lnSpc>
              <a:spcBef>
                <a:spcPts val="848"/>
              </a:spcBef>
              <a:buNone/>
            </a:pPr>
            <a:r>
              <a:rPr lang="en-US" sz="1620" b="1" dirty="0">
                <a:solidFill>
                  <a:srgbClr val="2A2921"/>
                </a:solidFill>
                <a:latin typeface="Euclid Circular A" pitchFamily="34" charset="0"/>
                <a:ea typeface="Euclid Circular A" pitchFamily="34" charset="-122"/>
                <a:cs typeface="Euclid Circular A" pitchFamily="34" charset="-120"/>
              </a:rPr>
              <a:t>Advanced Driver Assistance Systems (ADAS)</a:t>
            </a:r>
            <a:endParaRPr lang="en-US" dirty="0"/>
          </a:p>
        </p:txBody>
      </p:sp>
      <p:sp>
        <p:nvSpPr>
          <p:cNvPr id="4" name="Object 3"/>
          <p:cNvSpPr/>
          <p:nvPr/>
        </p:nvSpPr>
        <p:spPr>
          <a:xfrm>
            <a:off x="476131" y="1459341"/>
            <a:ext cx="10828363" cy="875783"/>
          </a:xfrm>
          <a:prstGeom prst="rect">
            <a:avLst/>
          </a:prstGeom>
          <a:noFill/>
        </p:spPr>
        <p:txBody>
          <a:bodyPr wrap="square" lIns="0" tIns="0" rIns="0" bIns="0" rtlCol="0" anchor="t"/>
          <a:lstStyle/>
          <a:p>
            <a:pPr algn="l">
              <a:lnSpc>
                <a:spcPts val="2300"/>
              </a:lnSpc>
              <a:spcBef>
                <a:spcPts val="1078"/>
              </a:spcBef>
              <a:buNone/>
            </a:pPr>
            <a:r>
              <a:rPr lang="en-US" sz="1620" dirty="0">
                <a:latin typeface="Euclid Circular A" pitchFamily="34" charset="0"/>
                <a:ea typeface="Euclid Circular A" pitchFamily="34" charset="-122"/>
                <a:cs typeface="Euclid Circular A" pitchFamily="34" charset="-120"/>
              </a:rPr>
              <a:t>IoT technology enables various ADAS features such as adaptive cruise control, lane departure warnings, parking assistance, and collision avoidance systems. These features utilize sensors and cameras to gather real-time data about the vehicle's surroundings, helping to improve road safety and enhance the overall driving experience.</a:t>
            </a:r>
            <a:endParaRPr lang="en-US" dirty="0"/>
          </a:p>
        </p:txBody>
      </p:sp>
      <p:sp>
        <p:nvSpPr>
          <p:cNvPr id="5" name="Object 4"/>
          <p:cNvSpPr/>
          <p:nvPr/>
        </p:nvSpPr>
        <p:spPr>
          <a:xfrm>
            <a:off x="476131" y="2474691"/>
            <a:ext cx="12188952" cy="291928"/>
          </a:xfrm>
          <a:prstGeom prst="rect">
            <a:avLst/>
          </a:prstGeom>
          <a:noFill/>
        </p:spPr>
        <p:txBody>
          <a:bodyPr wrap="square" lIns="0" tIns="0" rIns="0" bIns="0" rtlCol="0" anchor="t"/>
          <a:lstStyle/>
          <a:p>
            <a:pPr algn="l">
              <a:lnSpc>
                <a:spcPts val="2300"/>
              </a:lnSpc>
              <a:spcBef>
                <a:spcPts val="1078"/>
              </a:spcBef>
              <a:buNone/>
            </a:pPr>
            <a:r>
              <a:rPr lang="en-US" sz="1620" b="1" dirty="0">
                <a:solidFill>
                  <a:srgbClr val="374151"/>
                </a:solidFill>
                <a:latin typeface="Euclid Circular A" pitchFamily="34" charset="0"/>
                <a:ea typeface="Euclid Circular A" pitchFamily="34" charset="-122"/>
                <a:cs typeface="Euclid Circular A" pitchFamily="34" charset="-120"/>
              </a:rPr>
              <a:t>Vehicle Telematics</a:t>
            </a:r>
            <a:endParaRPr lang="en-US" dirty="0"/>
          </a:p>
        </p:txBody>
      </p:sp>
      <p:sp>
        <p:nvSpPr>
          <p:cNvPr id="6" name="Object 5"/>
          <p:cNvSpPr/>
          <p:nvPr/>
        </p:nvSpPr>
        <p:spPr>
          <a:xfrm>
            <a:off x="476131" y="2906184"/>
            <a:ext cx="10828363" cy="1167711"/>
          </a:xfrm>
          <a:prstGeom prst="rect">
            <a:avLst/>
          </a:prstGeom>
          <a:noFill/>
        </p:spPr>
        <p:txBody>
          <a:bodyPr wrap="square" lIns="0" tIns="0" rIns="0" bIns="0" rtlCol="0" anchor="t"/>
          <a:lstStyle/>
          <a:p>
            <a:pPr algn="l">
              <a:lnSpc>
                <a:spcPts val="2300"/>
              </a:lnSpc>
              <a:spcBef>
                <a:spcPts val="1078"/>
              </a:spcBef>
              <a:buNone/>
            </a:pPr>
            <a:r>
              <a:rPr lang="en-US" sz="1620" dirty="0">
                <a:latin typeface="Euclid Circular A" pitchFamily="34" charset="0"/>
                <a:ea typeface="Euclid Circular A" pitchFamily="34" charset="-122"/>
                <a:cs typeface="Euclid Circular A" pitchFamily="34" charset="-120"/>
              </a:rPr>
              <a:t>IoT-enabled telematics systems collect and transmit information about a car's performance, location, and usage. This data can be used for remote diagnostics, preventative maintenance, and fleet management. Insurance companies can also use telematics data to offer usage-based insurance policies, rewarding drivers for safe driving habits.</a:t>
            </a:r>
            <a:endParaRPr lang="en-US" dirty="0"/>
          </a:p>
        </p:txBody>
      </p:sp>
      <p:sp>
        <p:nvSpPr>
          <p:cNvPr id="7" name="Object 6"/>
          <p:cNvSpPr/>
          <p:nvPr/>
        </p:nvSpPr>
        <p:spPr>
          <a:xfrm>
            <a:off x="476131" y="4213461"/>
            <a:ext cx="12188952" cy="291928"/>
          </a:xfrm>
          <a:prstGeom prst="rect">
            <a:avLst/>
          </a:prstGeom>
          <a:noFill/>
        </p:spPr>
        <p:txBody>
          <a:bodyPr wrap="square" lIns="0" tIns="0" rIns="0" bIns="0" rtlCol="0" anchor="t"/>
          <a:lstStyle/>
          <a:p>
            <a:pPr algn="l">
              <a:lnSpc>
                <a:spcPts val="2300"/>
              </a:lnSpc>
              <a:spcBef>
                <a:spcPts val="1078"/>
              </a:spcBef>
              <a:buNone/>
            </a:pPr>
            <a:r>
              <a:rPr lang="en-US" sz="1620" b="1" dirty="0">
                <a:solidFill>
                  <a:srgbClr val="374151"/>
                </a:solidFill>
                <a:latin typeface="Euclid Circular A" pitchFamily="34" charset="0"/>
                <a:ea typeface="Euclid Circular A" pitchFamily="34" charset="-122"/>
                <a:cs typeface="Euclid Circular A" pitchFamily="34" charset="-120"/>
              </a:rPr>
              <a:t>Connected Infotainment Systems</a:t>
            </a:r>
            <a:endParaRPr lang="en-US" dirty="0"/>
          </a:p>
        </p:txBody>
      </p:sp>
      <p:sp>
        <p:nvSpPr>
          <p:cNvPr id="8" name="Object 7"/>
          <p:cNvSpPr/>
          <p:nvPr/>
        </p:nvSpPr>
        <p:spPr>
          <a:xfrm>
            <a:off x="476131" y="4644955"/>
            <a:ext cx="10828363" cy="875783"/>
          </a:xfrm>
          <a:prstGeom prst="rect">
            <a:avLst/>
          </a:prstGeom>
          <a:noFill/>
        </p:spPr>
        <p:txBody>
          <a:bodyPr wrap="square" lIns="0" tIns="0" rIns="0" bIns="0" rtlCol="0" anchor="t"/>
          <a:lstStyle/>
          <a:p>
            <a:pPr algn="l">
              <a:lnSpc>
                <a:spcPts val="2300"/>
              </a:lnSpc>
              <a:spcBef>
                <a:spcPts val="1078"/>
              </a:spcBef>
              <a:buNone/>
            </a:pPr>
            <a:r>
              <a:rPr lang="en-US" sz="1620" dirty="0">
                <a:latin typeface="Euclid Circular A" pitchFamily="34" charset="0"/>
                <a:ea typeface="Euclid Circular A" pitchFamily="34" charset="-122"/>
                <a:cs typeface="Euclid Circular A" pitchFamily="34" charset="-120"/>
              </a:rPr>
              <a:t>IoT allows cars to connect to the internet, providing drivers and passengers with access to real-time traffic updates, GPS navigation, streaming music, and other multimedia services. Many modern infotainment systems also offer voice command features and smartphone integration, enabling hands-free control of various functions.</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7F1EB"/>
        </a:solidFill>
        <a:effectLst/>
      </p:bgPr>
    </p:bg>
    <p:spTree>
      <p:nvGrpSpPr>
        <p:cNvPr id="1" name=""/>
        <p:cNvGrpSpPr/>
        <p:nvPr/>
      </p:nvGrpSpPr>
      <p:grpSpPr>
        <a:xfrm>
          <a:off x="0" y="0"/>
          <a:ext cx="0" cy="0"/>
          <a:chOff x="0" y="0"/>
          <a:chExt cx="0" cy="0"/>
        </a:xfrm>
      </p:grpSpPr>
      <p:sp>
        <p:nvSpPr>
          <p:cNvPr id="2" name="Object 1"/>
          <p:cNvSpPr/>
          <p:nvPr/>
        </p:nvSpPr>
        <p:spPr>
          <a:xfrm>
            <a:off x="0" y="377185"/>
            <a:ext cx="12188952" cy="540855"/>
          </a:xfrm>
          <a:prstGeom prst="rect">
            <a:avLst/>
          </a:prstGeom>
          <a:noFill/>
        </p:spPr>
        <p:txBody>
          <a:bodyPr wrap="square" lIns="0" tIns="0" rIns="0" bIns="0" rtlCol="0" anchor="t"/>
          <a:lstStyle/>
          <a:p>
            <a:pPr algn="ctr">
              <a:lnSpc>
                <a:spcPts val="4260"/>
              </a:lnSpc>
              <a:buNone/>
            </a:pPr>
            <a:r>
              <a:rPr lang="en-US" sz="3750" b="1" dirty="0">
                <a:solidFill>
                  <a:srgbClr val="2A2921"/>
                </a:solidFill>
                <a:latin typeface="Euclid Circular A" pitchFamily="34" charset="0"/>
                <a:ea typeface="Euclid Circular A" pitchFamily="34" charset="-122"/>
                <a:cs typeface="Euclid Circular A" pitchFamily="34" charset="-120"/>
              </a:rPr>
              <a:t>Smart Homes</a:t>
            </a:r>
            <a:endParaRPr lang="en-US" dirty="0"/>
          </a:p>
        </p:txBody>
      </p:sp>
      <p:sp>
        <p:nvSpPr>
          <p:cNvPr id="3" name="Object 2"/>
          <p:cNvSpPr/>
          <p:nvPr/>
        </p:nvSpPr>
        <p:spPr>
          <a:xfrm>
            <a:off x="476131" y="1027848"/>
            <a:ext cx="12188952" cy="583856"/>
          </a:xfrm>
          <a:prstGeom prst="rect">
            <a:avLst/>
          </a:prstGeom>
          <a:noFill/>
        </p:spPr>
        <p:txBody>
          <a:bodyPr wrap="square" lIns="0" tIns="0" rIns="0" bIns="0" rtlCol="0" anchor="t"/>
          <a:lstStyle/>
          <a:p>
            <a:pPr algn="l">
              <a:lnSpc>
                <a:spcPts val="2300"/>
              </a:lnSpc>
              <a:spcBef>
                <a:spcPts val="848"/>
              </a:spcBef>
              <a:buNone/>
            </a:pPr>
            <a:r>
              <a:rPr lang="en-US" sz="1620" dirty="0">
                <a:solidFill>
                  <a:srgbClr val="000000"/>
                </a:solidFill>
                <a:latin typeface="Euclid Circular A" pitchFamily="34" charset="0"/>
                <a:ea typeface="Euclid Circular A" pitchFamily="34" charset="-122"/>
                <a:cs typeface="Euclid Circular A" pitchFamily="34" charset="-120"/>
              </a:rPr>
              <a:t>IoT technology has the potential to revolutionize the way we live by making our homes smarter and more efficient. Examples of IoT applications in our homes </a:t>
            </a:r>
            <a:r>
              <a:rPr lang="en-US" sz="1620" dirty="0">
                <a:latin typeface="Euclid Circular A" pitchFamily="34" charset="0"/>
                <a:ea typeface="Euclid Circular A" pitchFamily="34" charset="-122"/>
                <a:cs typeface="Euclid Circular A" pitchFamily="34" charset="-120"/>
              </a:rPr>
              <a:t>include</a:t>
            </a:r>
            <a:r>
              <a:rPr lang="en-US" sz="1620" dirty="0">
                <a:solidFill>
                  <a:srgbClr val="000000"/>
                </a:solidFill>
                <a:latin typeface="Euclid Circular A" pitchFamily="34" charset="0"/>
                <a:ea typeface="Euclid Circular A" pitchFamily="34" charset="-122"/>
                <a:cs typeface="Euclid Circular A" pitchFamily="34" charset="-120"/>
              </a:rPr>
              <a:t>:</a:t>
            </a:r>
            <a:endParaRPr lang="en-US" dirty="0"/>
          </a:p>
        </p:txBody>
      </p:sp>
      <p:pic>
        <p:nvPicPr>
          <p:cNvPr id="4" name="Object 3" descr="preencoded.png"/>
          <p:cNvPicPr>
            <a:picLocks noChangeAspect="1"/>
          </p:cNvPicPr>
          <p:nvPr/>
        </p:nvPicPr>
        <p:blipFill>
          <a:blip r:embed="rId3"/>
          <a:srcRect/>
          <a:stretch/>
        </p:blipFill>
        <p:spPr>
          <a:xfrm>
            <a:off x="6437290" y="2190202"/>
            <a:ext cx="5579654" cy="3719769"/>
          </a:xfrm>
          <a:prstGeom prst="rect">
            <a:avLst/>
          </a:prstGeom>
        </p:spPr>
      </p:pic>
      <p:sp>
        <p:nvSpPr>
          <p:cNvPr id="5" name="Object 4"/>
          <p:cNvSpPr/>
          <p:nvPr/>
        </p:nvSpPr>
        <p:spPr>
          <a:xfrm>
            <a:off x="666583" y="2321287"/>
            <a:ext cx="5285982" cy="3439004"/>
          </a:xfrm>
          <a:prstGeom prst="rect">
            <a:avLst/>
          </a:prstGeom>
          <a:noFill/>
        </p:spPr>
        <p:txBody>
          <a:bodyPr wrap="square" lIns="0" tIns="0" rIns="0" bIns="0" rtlCol="0" anchor="t"/>
          <a:lstStyle/>
          <a:p>
            <a:pPr marL="242900" indent="-242900" algn="l">
              <a:lnSpc>
                <a:spcPts val="2556"/>
              </a:lnSpc>
              <a:buSzPct val="100000"/>
              <a:buChar char="•"/>
            </a:pPr>
            <a:r>
              <a:rPr lang="en-US" sz="2250" dirty="0">
                <a:latin typeface="Euclid Circular A" pitchFamily="34" charset="0"/>
                <a:ea typeface="Euclid Circular A" pitchFamily="34" charset="-122"/>
                <a:cs typeface="Euclid Circular A" pitchFamily="34" charset="-120"/>
              </a:rPr>
              <a:t>Smart thermostats that learn our preferred temperature settings and adjust accordingly</a:t>
            </a:r>
          </a:p>
          <a:p>
            <a:pPr marL="242900" indent="-242900" algn="l">
              <a:lnSpc>
                <a:spcPts val="2556"/>
              </a:lnSpc>
              <a:spcBef>
                <a:spcPts val="2001"/>
              </a:spcBef>
              <a:buSzPct val="100000"/>
              <a:buChar char="•"/>
            </a:pPr>
            <a:r>
              <a:rPr lang="en-US" sz="2250" dirty="0">
                <a:latin typeface="Euclid Circular A" pitchFamily="34" charset="0"/>
                <a:ea typeface="Euclid Circular A" pitchFamily="34" charset="-122"/>
                <a:cs typeface="Euclid Circular A" pitchFamily="34" charset="-120"/>
              </a:rPr>
              <a:t>Connected appliances that can be controlled remotely or through voice commands</a:t>
            </a:r>
          </a:p>
          <a:p>
            <a:pPr marL="242900" indent="-242900" algn="l">
              <a:lnSpc>
                <a:spcPts val="2556"/>
              </a:lnSpc>
              <a:spcBef>
                <a:spcPts val="2001"/>
              </a:spcBef>
              <a:buSzPct val="100000"/>
              <a:buChar char="•"/>
            </a:pPr>
            <a:r>
              <a:rPr lang="en-US" sz="2250" dirty="0">
                <a:latin typeface="Euclid Circular A" pitchFamily="34" charset="0"/>
                <a:ea typeface="Euclid Circular A" pitchFamily="34" charset="-122"/>
                <a:cs typeface="Euclid Circular A" pitchFamily="34" charset="-120"/>
              </a:rPr>
              <a:t>Home security systems that can be monitored and controlled from our smartphones</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7F1EB"/>
        </a:solidFill>
        <a:effectLst/>
      </p:bgPr>
    </p:bg>
    <p:spTree>
      <p:nvGrpSpPr>
        <p:cNvPr id="1" name=""/>
        <p:cNvGrpSpPr/>
        <p:nvPr/>
      </p:nvGrpSpPr>
      <p:grpSpPr>
        <a:xfrm>
          <a:off x="0" y="0"/>
          <a:ext cx="0" cy="0"/>
          <a:chOff x="0" y="0"/>
          <a:chExt cx="0" cy="0"/>
        </a:xfrm>
      </p:grpSpPr>
      <p:sp>
        <p:nvSpPr>
          <p:cNvPr id="2" name="Object 1"/>
          <p:cNvSpPr/>
          <p:nvPr/>
        </p:nvSpPr>
        <p:spPr>
          <a:xfrm>
            <a:off x="0" y="377185"/>
            <a:ext cx="12188952" cy="540855"/>
          </a:xfrm>
          <a:prstGeom prst="rect">
            <a:avLst/>
          </a:prstGeom>
          <a:noFill/>
        </p:spPr>
        <p:txBody>
          <a:bodyPr wrap="square" lIns="0" tIns="0" rIns="0" bIns="0" rtlCol="0" anchor="t"/>
          <a:lstStyle/>
          <a:p>
            <a:pPr algn="ctr">
              <a:lnSpc>
                <a:spcPts val="4260"/>
              </a:lnSpc>
              <a:buNone/>
            </a:pPr>
            <a:r>
              <a:rPr lang="en-US" sz="3750" b="1" dirty="0">
                <a:solidFill>
                  <a:srgbClr val="2A2921"/>
                </a:solidFill>
                <a:latin typeface="Euclid Circular A" pitchFamily="34" charset="0"/>
                <a:ea typeface="Euclid Circular A" pitchFamily="34" charset="-122"/>
                <a:cs typeface="Euclid Circular A" pitchFamily="34" charset="-120"/>
              </a:rPr>
              <a:t>Smart Business</a:t>
            </a:r>
            <a:endParaRPr lang="en-US" dirty="0"/>
          </a:p>
        </p:txBody>
      </p:sp>
      <p:sp>
        <p:nvSpPr>
          <p:cNvPr id="3" name="Object 2"/>
          <p:cNvSpPr/>
          <p:nvPr/>
        </p:nvSpPr>
        <p:spPr>
          <a:xfrm>
            <a:off x="476131" y="1027848"/>
            <a:ext cx="12188952" cy="583856"/>
          </a:xfrm>
          <a:prstGeom prst="rect">
            <a:avLst/>
          </a:prstGeom>
          <a:noFill/>
        </p:spPr>
        <p:txBody>
          <a:bodyPr wrap="square" lIns="0" tIns="0" rIns="0" bIns="0" rtlCol="0" anchor="t"/>
          <a:lstStyle/>
          <a:p>
            <a:pPr algn="l">
              <a:lnSpc>
                <a:spcPts val="2300"/>
              </a:lnSpc>
              <a:spcBef>
                <a:spcPts val="848"/>
              </a:spcBef>
              <a:buNone/>
            </a:pPr>
            <a:r>
              <a:rPr lang="en-US" sz="1620" dirty="0">
                <a:solidFill>
                  <a:srgbClr val="000000"/>
                </a:solidFill>
                <a:latin typeface="Euclid Circular A" pitchFamily="34" charset="0"/>
                <a:ea typeface="Euclid Circular A" pitchFamily="34" charset="-122"/>
                <a:cs typeface="Euclid Circular A" pitchFamily="34" charset="-120"/>
              </a:rPr>
              <a:t>IoT is also transforming the business landscape by streamlining operations, reducing costs, and improving decision-making. Examples of IoT applications in businesses include:</a:t>
            </a:r>
            <a:endParaRPr lang="en-US" dirty="0"/>
          </a:p>
        </p:txBody>
      </p:sp>
      <p:sp>
        <p:nvSpPr>
          <p:cNvPr id="5" name="Object 4"/>
          <p:cNvSpPr/>
          <p:nvPr/>
        </p:nvSpPr>
        <p:spPr>
          <a:xfrm>
            <a:off x="666583" y="2321287"/>
            <a:ext cx="5151511" cy="3439004"/>
          </a:xfrm>
          <a:prstGeom prst="rect">
            <a:avLst/>
          </a:prstGeom>
          <a:noFill/>
        </p:spPr>
        <p:txBody>
          <a:bodyPr wrap="square" lIns="0" tIns="0" rIns="0" bIns="0" rtlCol="0" anchor="t"/>
          <a:lstStyle/>
          <a:p>
            <a:pPr marL="242900" indent="-242900" algn="l">
              <a:lnSpc>
                <a:spcPts val="2556"/>
              </a:lnSpc>
              <a:buSzPct val="100000"/>
              <a:buChar char="•"/>
            </a:pPr>
            <a:r>
              <a:rPr lang="en-US" sz="2250" dirty="0">
                <a:solidFill>
                  <a:srgbClr val="2A2921"/>
                </a:solidFill>
                <a:latin typeface="Euclid Circular A" pitchFamily="34" charset="0"/>
                <a:ea typeface="Euclid Circular A" pitchFamily="34" charset="-122"/>
                <a:cs typeface="Euclid Circular A" pitchFamily="34" charset="-120"/>
              </a:rPr>
              <a:t>Supply chain and inventory management through real-time tracking of goods</a:t>
            </a:r>
          </a:p>
          <a:p>
            <a:pPr marL="242900" indent="-242900" algn="l">
              <a:lnSpc>
                <a:spcPts val="2556"/>
              </a:lnSpc>
              <a:spcBef>
                <a:spcPts val="2001"/>
              </a:spcBef>
              <a:buSzPct val="100000"/>
              <a:buChar char="•"/>
            </a:pPr>
            <a:r>
              <a:rPr lang="en-US" sz="2250" dirty="0">
                <a:solidFill>
                  <a:srgbClr val="2A2921"/>
                </a:solidFill>
                <a:latin typeface="Euclid Circular A" pitchFamily="34" charset="0"/>
                <a:ea typeface="Euclid Circular A" pitchFamily="34" charset="-122"/>
                <a:cs typeface="Euclid Circular A" pitchFamily="34" charset="-120"/>
              </a:rPr>
              <a:t>Predictive maintenance for industrial equipment, reducing downtime and maintenance costs</a:t>
            </a:r>
          </a:p>
          <a:p>
            <a:pPr marL="242900" indent="-242900" algn="l">
              <a:lnSpc>
                <a:spcPts val="2556"/>
              </a:lnSpc>
              <a:spcBef>
                <a:spcPts val="2001"/>
              </a:spcBef>
              <a:buSzPct val="100000"/>
              <a:buChar char="•"/>
            </a:pPr>
            <a:r>
              <a:rPr lang="en-US" sz="2250" dirty="0">
                <a:solidFill>
                  <a:srgbClr val="2A2921"/>
                </a:solidFill>
                <a:latin typeface="Euclid Circular A" pitchFamily="34" charset="0"/>
                <a:ea typeface="Euclid Circular A" pitchFamily="34" charset="-122"/>
                <a:cs typeface="Euclid Circular A" pitchFamily="34" charset="-120"/>
              </a:rPr>
              <a:t>Enhanced customer experiences through personalised marketing and targeted promotions</a:t>
            </a:r>
            <a:endParaRPr lang="en-US" dirty="0"/>
          </a:p>
        </p:txBody>
      </p:sp>
      <p:pic>
        <p:nvPicPr>
          <p:cNvPr id="7" name="Picture 6">
            <a:extLst>
              <a:ext uri="{FF2B5EF4-FFF2-40B4-BE49-F238E27FC236}">
                <a16:creationId xmlns:a16="http://schemas.microsoft.com/office/drawing/2014/main" id="{A130794E-83A0-E860-C080-2D0120B6E703}"/>
              </a:ext>
            </a:extLst>
          </p:cNvPr>
          <p:cNvPicPr>
            <a:picLocks noChangeAspect="1"/>
          </p:cNvPicPr>
          <p:nvPr/>
        </p:nvPicPr>
        <p:blipFill>
          <a:blip r:embed="rId3"/>
          <a:stretch>
            <a:fillRect/>
          </a:stretch>
        </p:blipFill>
        <p:spPr>
          <a:xfrm>
            <a:off x="5993242" y="2061882"/>
            <a:ext cx="5990356" cy="411076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7F1EB"/>
        </a:solidFill>
        <a:effectLst/>
      </p:bgPr>
    </p:bg>
    <p:spTree>
      <p:nvGrpSpPr>
        <p:cNvPr id="1" name=""/>
        <p:cNvGrpSpPr/>
        <p:nvPr/>
      </p:nvGrpSpPr>
      <p:grpSpPr>
        <a:xfrm>
          <a:off x="0" y="0"/>
          <a:ext cx="0" cy="0"/>
          <a:chOff x="0" y="0"/>
          <a:chExt cx="0" cy="0"/>
        </a:xfrm>
      </p:grpSpPr>
      <p:sp>
        <p:nvSpPr>
          <p:cNvPr id="2" name="Object 1"/>
          <p:cNvSpPr/>
          <p:nvPr/>
        </p:nvSpPr>
        <p:spPr>
          <a:xfrm>
            <a:off x="0" y="377185"/>
            <a:ext cx="12188952" cy="540855"/>
          </a:xfrm>
          <a:prstGeom prst="rect">
            <a:avLst/>
          </a:prstGeom>
          <a:noFill/>
        </p:spPr>
        <p:txBody>
          <a:bodyPr wrap="square" lIns="0" tIns="0" rIns="0" bIns="0" rtlCol="0" anchor="t"/>
          <a:lstStyle/>
          <a:p>
            <a:pPr algn="ctr">
              <a:lnSpc>
                <a:spcPts val="4260"/>
              </a:lnSpc>
              <a:buNone/>
            </a:pPr>
            <a:r>
              <a:rPr lang="en-US" sz="3750" b="1" dirty="0">
                <a:solidFill>
                  <a:srgbClr val="2A2921"/>
                </a:solidFill>
                <a:latin typeface="Euclid Circular A" pitchFamily="34" charset="0"/>
                <a:ea typeface="Euclid Circular A" pitchFamily="34" charset="-122"/>
                <a:cs typeface="Euclid Circular A" pitchFamily="34" charset="-120"/>
              </a:rPr>
              <a:t>Smart City</a:t>
            </a:r>
            <a:endParaRPr lang="en-US" dirty="0"/>
          </a:p>
        </p:txBody>
      </p:sp>
      <p:sp>
        <p:nvSpPr>
          <p:cNvPr id="3" name="Object 2"/>
          <p:cNvSpPr/>
          <p:nvPr/>
        </p:nvSpPr>
        <p:spPr>
          <a:xfrm>
            <a:off x="476131" y="1027848"/>
            <a:ext cx="11079375" cy="583856"/>
          </a:xfrm>
          <a:prstGeom prst="rect">
            <a:avLst/>
          </a:prstGeom>
          <a:noFill/>
        </p:spPr>
        <p:txBody>
          <a:bodyPr wrap="square" lIns="0" tIns="0" rIns="0" bIns="0" rtlCol="0" anchor="t"/>
          <a:lstStyle/>
          <a:p>
            <a:pPr algn="l">
              <a:lnSpc>
                <a:spcPts val="2300"/>
              </a:lnSpc>
              <a:spcBef>
                <a:spcPts val="848"/>
              </a:spcBef>
              <a:buNone/>
            </a:pPr>
            <a:r>
              <a:rPr lang="en-GB" sz="1600" b="0" i="0" dirty="0">
                <a:solidFill>
                  <a:srgbClr val="000000"/>
                </a:solidFill>
                <a:effectLst/>
                <a:latin typeface="Roboto" panose="02000000000000000000" pitchFamily="2" charset="0"/>
              </a:rPr>
              <a:t>By embedding IoT sensors into the infrastructure we use every day, our cities can become cleaner, safer, and more efficient. Examples of IoT applications in cities include:</a:t>
            </a:r>
            <a:endParaRPr lang="en-US" dirty="0"/>
          </a:p>
        </p:txBody>
      </p:sp>
      <p:sp>
        <p:nvSpPr>
          <p:cNvPr id="5" name="Object 4"/>
          <p:cNvSpPr/>
          <p:nvPr/>
        </p:nvSpPr>
        <p:spPr>
          <a:xfrm>
            <a:off x="666583" y="2321287"/>
            <a:ext cx="5303911" cy="3439004"/>
          </a:xfrm>
          <a:prstGeom prst="rect">
            <a:avLst/>
          </a:prstGeom>
          <a:noFill/>
        </p:spPr>
        <p:txBody>
          <a:bodyPr wrap="square" lIns="0" tIns="0" rIns="0" bIns="0" rtlCol="0" anchor="t"/>
          <a:lstStyle/>
          <a:p>
            <a:pPr marL="342900" indent="-342900" algn="l">
              <a:buFont typeface="Arial" panose="020B0604020202020204" pitchFamily="34" charset="0"/>
              <a:buChar char="•"/>
            </a:pPr>
            <a:r>
              <a:rPr lang="en-GB" sz="2250" b="0" i="0" dirty="0">
                <a:solidFill>
                  <a:srgbClr val="000000"/>
                </a:solidFill>
                <a:effectLst/>
                <a:latin typeface="Euclid Circular A"/>
              </a:rPr>
              <a:t>Smart traffic and public transport management</a:t>
            </a:r>
            <a:endParaRPr lang="pl-PL" sz="2250" b="0" i="0" dirty="0">
              <a:solidFill>
                <a:srgbClr val="000000"/>
              </a:solidFill>
              <a:effectLst/>
              <a:latin typeface="Euclid Circular A"/>
            </a:endParaRPr>
          </a:p>
          <a:p>
            <a:pPr marL="342900" indent="-342900" algn="l">
              <a:buFont typeface="Arial" panose="020B0604020202020204" pitchFamily="34" charset="0"/>
              <a:buChar char="•"/>
            </a:pPr>
            <a:endParaRPr lang="en-GB" sz="2250" b="0" i="0" dirty="0">
              <a:solidFill>
                <a:srgbClr val="000000"/>
              </a:solidFill>
              <a:effectLst/>
              <a:latin typeface="Euclid Circular A"/>
            </a:endParaRPr>
          </a:p>
          <a:p>
            <a:pPr marL="342900" indent="-342900" algn="l">
              <a:buFont typeface="Arial" panose="020B0604020202020204" pitchFamily="34" charset="0"/>
              <a:buChar char="•"/>
            </a:pPr>
            <a:r>
              <a:rPr lang="en-GB" sz="2250" b="0" i="0" dirty="0">
                <a:solidFill>
                  <a:srgbClr val="000000"/>
                </a:solidFill>
                <a:effectLst/>
                <a:latin typeface="Euclid Circular A"/>
              </a:rPr>
              <a:t>Intelligent waste management</a:t>
            </a:r>
          </a:p>
          <a:p>
            <a:pPr marL="342900" indent="-342900" algn="l">
              <a:buFont typeface="Arial" panose="020B0604020202020204" pitchFamily="34" charset="0"/>
              <a:buChar char="•"/>
            </a:pPr>
            <a:endParaRPr lang="pl-PL" sz="2250" b="0" i="0" dirty="0">
              <a:solidFill>
                <a:srgbClr val="000000"/>
              </a:solidFill>
              <a:effectLst/>
              <a:latin typeface="Euclid Circular A"/>
            </a:endParaRPr>
          </a:p>
          <a:p>
            <a:pPr marL="342900" indent="-342900" algn="l">
              <a:buFont typeface="Arial" panose="020B0604020202020204" pitchFamily="34" charset="0"/>
              <a:buChar char="•"/>
            </a:pPr>
            <a:r>
              <a:rPr lang="en-GB" sz="2250" b="0" i="0" dirty="0">
                <a:solidFill>
                  <a:srgbClr val="000000"/>
                </a:solidFill>
                <a:effectLst/>
                <a:latin typeface="Euclid Circular A"/>
              </a:rPr>
              <a:t>Environmental monitoring</a:t>
            </a:r>
          </a:p>
          <a:p>
            <a:pPr marL="342900" indent="-342900" algn="l">
              <a:buFont typeface="Arial" panose="020B0604020202020204" pitchFamily="34" charset="0"/>
              <a:buChar char="•"/>
            </a:pPr>
            <a:endParaRPr lang="pl-PL" sz="2250" b="0" i="0" dirty="0">
              <a:solidFill>
                <a:srgbClr val="000000"/>
              </a:solidFill>
              <a:effectLst/>
              <a:latin typeface="Euclid Circular A"/>
            </a:endParaRPr>
          </a:p>
          <a:p>
            <a:pPr marL="342900" indent="-342900" algn="l">
              <a:buFont typeface="Arial" panose="020B0604020202020204" pitchFamily="34" charset="0"/>
              <a:buChar char="•"/>
            </a:pPr>
            <a:r>
              <a:rPr lang="en-GB" sz="2250" b="0" i="0" dirty="0">
                <a:solidFill>
                  <a:srgbClr val="000000"/>
                </a:solidFill>
                <a:effectLst/>
                <a:latin typeface="Euclid Circular A"/>
              </a:rPr>
              <a:t>Smart metering systems for utilities</a:t>
            </a:r>
          </a:p>
        </p:txBody>
      </p:sp>
      <p:pic>
        <p:nvPicPr>
          <p:cNvPr id="7" name="Picture 6">
            <a:extLst>
              <a:ext uri="{FF2B5EF4-FFF2-40B4-BE49-F238E27FC236}">
                <a16:creationId xmlns:a16="http://schemas.microsoft.com/office/drawing/2014/main" id="{1A1B7938-8132-B377-F5EA-8541D85FEEDD}"/>
              </a:ext>
            </a:extLst>
          </p:cNvPr>
          <p:cNvPicPr>
            <a:picLocks noChangeAspect="1"/>
          </p:cNvPicPr>
          <p:nvPr/>
        </p:nvPicPr>
        <p:blipFill>
          <a:blip r:embed="rId3"/>
          <a:stretch>
            <a:fillRect/>
          </a:stretch>
        </p:blipFill>
        <p:spPr>
          <a:xfrm>
            <a:off x="5950448" y="2190201"/>
            <a:ext cx="6170658" cy="399544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0" y="377185"/>
            <a:ext cx="12188952" cy="540855"/>
          </a:xfrm>
          <a:prstGeom prst="rect">
            <a:avLst/>
          </a:prstGeom>
          <a:noFill/>
        </p:spPr>
        <p:txBody>
          <a:bodyPr wrap="square" lIns="0" tIns="0" rIns="0" bIns="0" rtlCol="0" anchor="t"/>
          <a:lstStyle/>
          <a:p>
            <a:pPr algn="ctr">
              <a:lnSpc>
                <a:spcPts val="4260"/>
              </a:lnSpc>
              <a:buNone/>
            </a:pPr>
            <a:r>
              <a:rPr lang="en-US" sz="3750" b="1" dirty="0">
                <a:solidFill>
                  <a:srgbClr val="2A2921"/>
                </a:solidFill>
                <a:latin typeface="Euclid Circular A" pitchFamily="34" charset="0"/>
                <a:ea typeface="Euclid Circular A" pitchFamily="34" charset="-122"/>
                <a:cs typeface="Euclid Circular A" pitchFamily="34" charset="-120"/>
              </a:rPr>
              <a:t>IoT and Data Collection</a:t>
            </a:r>
            <a:endParaRPr lang="en-US" dirty="0"/>
          </a:p>
        </p:txBody>
      </p:sp>
      <p:sp>
        <p:nvSpPr>
          <p:cNvPr id="3" name="Object 2"/>
          <p:cNvSpPr/>
          <p:nvPr/>
        </p:nvSpPr>
        <p:spPr>
          <a:xfrm>
            <a:off x="476131" y="2217096"/>
            <a:ext cx="4804081" cy="3079376"/>
          </a:xfrm>
          <a:prstGeom prst="rect">
            <a:avLst/>
          </a:prstGeom>
          <a:noFill/>
        </p:spPr>
        <p:txBody>
          <a:bodyPr wrap="square" lIns="0" tIns="0" rIns="0" bIns="0" rtlCol="0" anchor="t"/>
          <a:lstStyle/>
          <a:p>
            <a:pPr algn="l">
              <a:lnSpc>
                <a:spcPts val="2300"/>
              </a:lnSpc>
              <a:spcBef>
                <a:spcPts val="848"/>
              </a:spcBef>
              <a:buNone/>
            </a:pPr>
            <a:r>
              <a:rPr lang="en-GB" sz="1600" b="0" i="0" dirty="0">
                <a:solidFill>
                  <a:srgbClr val="000000"/>
                </a:solidFill>
                <a:effectLst/>
                <a:latin typeface="Roboto" panose="02000000000000000000" pitchFamily="2" charset="0"/>
              </a:rPr>
              <a:t>At its core, IoT is all about data. Smart devices collect and transmit information, which is then </a:t>
            </a:r>
            <a:r>
              <a:rPr lang="en-GB" sz="1600" b="0" i="0" dirty="0" err="1">
                <a:solidFill>
                  <a:srgbClr val="000000"/>
                </a:solidFill>
                <a:effectLst/>
                <a:latin typeface="Roboto" panose="02000000000000000000" pitchFamily="2" charset="0"/>
              </a:rPr>
              <a:t>analyzed</a:t>
            </a:r>
            <a:r>
              <a:rPr lang="en-GB" sz="1600" b="0" i="0" dirty="0">
                <a:solidFill>
                  <a:srgbClr val="000000"/>
                </a:solidFill>
                <a:effectLst/>
                <a:latin typeface="Roboto" panose="02000000000000000000" pitchFamily="2" charset="0"/>
              </a:rPr>
              <a:t> and used to improve performance, user experience, and even sales strategies. As IoT continues to expand, the amount of data collected and </a:t>
            </a:r>
            <a:r>
              <a:rPr lang="en-GB" sz="1600" b="0" i="0" dirty="0" err="1">
                <a:solidFill>
                  <a:srgbClr val="000000"/>
                </a:solidFill>
                <a:effectLst/>
                <a:latin typeface="Roboto" panose="02000000000000000000" pitchFamily="2" charset="0"/>
              </a:rPr>
              <a:t>analy</a:t>
            </a:r>
            <a:r>
              <a:rPr lang="pl-PL" sz="1600" b="0" i="0" dirty="0">
                <a:solidFill>
                  <a:srgbClr val="000000"/>
                </a:solidFill>
                <a:effectLst/>
                <a:latin typeface="Roboto" panose="02000000000000000000" pitchFamily="2" charset="0"/>
              </a:rPr>
              <a:t>s</a:t>
            </a:r>
            <a:r>
              <a:rPr lang="en-GB" sz="1600" b="0" i="0" dirty="0">
                <a:solidFill>
                  <a:srgbClr val="000000"/>
                </a:solidFill>
                <a:effectLst/>
                <a:latin typeface="Roboto" panose="02000000000000000000" pitchFamily="2" charset="0"/>
              </a:rPr>
              <a:t>ed will grow exponentially, enabling increasingly personalized and connected experiences.</a:t>
            </a:r>
            <a:endParaRPr lang="en-US" dirty="0"/>
          </a:p>
        </p:txBody>
      </p:sp>
      <p:pic>
        <p:nvPicPr>
          <p:cNvPr id="6" name="Picture 5">
            <a:extLst>
              <a:ext uri="{FF2B5EF4-FFF2-40B4-BE49-F238E27FC236}">
                <a16:creationId xmlns:a16="http://schemas.microsoft.com/office/drawing/2014/main" id="{22A1CA0B-B5B5-1571-16C0-C1B547E2E782}"/>
              </a:ext>
            </a:extLst>
          </p:cNvPr>
          <p:cNvPicPr>
            <a:picLocks noChangeAspect="1"/>
          </p:cNvPicPr>
          <p:nvPr/>
        </p:nvPicPr>
        <p:blipFill>
          <a:blip r:embed="rId3"/>
          <a:stretch>
            <a:fillRect/>
          </a:stretch>
        </p:blipFill>
        <p:spPr>
          <a:xfrm>
            <a:off x="5542808" y="1951544"/>
            <a:ext cx="6173061" cy="3610479"/>
          </a:xfrm>
          <a:prstGeom prst="rect">
            <a:avLst/>
          </a:prstGeom>
        </p:spPr>
      </p:pic>
    </p:spTree>
    <p:extLst>
      <p:ext uri="{BB962C8B-B14F-4D97-AF65-F5344CB8AC3E}">
        <p14:creationId xmlns:p14="http://schemas.microsoft.com/office/powerpoint/2010/main" val="2910527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700</Words>
  <Application>Microsoft Office PowerPoint</Application>
  <PresentationFormat>Widescreen</PresentationFormat>
  <Paragraphs>61</Paragraphs>
  <Slides>11</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Euclid Circular A</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Maksymilian Szelezin</cp:lastModifiedBy>
  <cp:revision>2</cp:revision>
  <dcterms:created xsi:type="dcterms:W3CDTF">2023-04-05T11:32:55Z</dcterms:created>
  <dcterms:modified xsi:type="dcterms:W3CDTF">2023-04-05T11:46:23Z</dcterms:modified>
</cp:coreProperties>
</file>