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Geist" panose="020B0604020202020204" charset="-18"/>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5" d="100"/>
          <a:sy n="95"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26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9680" y="0"/>
            <a:ext cx="5760720" cy="8229600"/>
          </a:xfrm>
          <a:prstGeom prst="rect">
            <a:avLst/>
          </a:prstGeom>
        </p:spPr>
      </p:pic>
      <p:sp>
        <p:nvSpPr>
          <p:cNvPr id="3" name="Text 0"/>
          <p:cNvSpPr/>
          <p:nvPr/>
        </p:nvSpPr>
        <p:spPr>
          <a:xfrm>
            <a:off x="793790" y="2518648"/>
            <a:ext cx="7556421" cy="2126337"/>
          </a:xfrm>
          <a:prstGeom prst="rect">
            <a:avLst/>
          </a:prstGeom>
          <a:noFill/>
          <a:ln/>
        </p:spPr>
        <p:txBody>
          <a:bodyPr wrap="squar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How IoT is Transforming Yields and Optimising Resources in Agriculture</a:t>
            </a:r>
            <a:endParaRPr lang="en-US" sz="4450" dirty="0"/>
          </a:p>
        </p:txBody>
      </p:sp>
      <p:sp>
        <p:nvSpPr>
          <p:cNvPr id="4" name="Text 1"/>
          <p:cNvSpPr/>
          <p:nvPr/>
        </p:nvSpPr>
        <p:spPr>
          <a:xfrm>
            <a:off x="793790" y="4985147"/>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Exploring the revolutionary impact of connected technology on global food production and resource management</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760720" cy="8229600"/>
          </a:xfrm>
          <a:prstGeom prst="rect">
            <a:avLst/>
          </a:prstGeom>
        </p:spPr>
      </p:pic>
      <p:sp>
        <p:nvSpPr>
          <p:cNvPr id="3" name="Text 0"/>
          <p:cNvSpPr/>
          <p:nvPr/>
        </p:nvSpPr>
        <p:spPr>
          <a:xfrm>
            <a:off x="5978485" y="1290876"/>
            <a:ext cx="8159829" cy="1757839"/>
          </a:xfrm>
          <a:prstGeom prst="rect">
            <a:avLst/>
          </a:prstGeom>
          <a:noFill/>
          <a:ln/>
        </p:spPr>
        <p:txBody>
          <a:bodyPr wrap="square" lIns="0" tIns="0" rIns="0" bIns="0" rtlCol="0" anchor="t"/>
          <a:lstStyle/>
          <a:p>
            <a:pPr marL="0" indent="0" algn="l">
              <a:lnSpc>
                <a:spcPts val="6900"/>
              </a:lnSpc>
              <a:buNone/>
            </a:pPr>
            <a:r>
              <a:rPr lang="en-US" sz="5500" b="1" dirty="0">
                <a:solidFill>
                  <a:srgbClr val="006747"/>
                </a:solidFill>
                <a:latin typeface="Noto Serif SC Bold" pitchFamily="34" charset="0"/>
                <a:ea typeface="Noto Serif SC Bold" pitchFamily="34" charset="-122"/>
                <a:cs typeface="Noto Serif SC Bold" pitchFamily="34" charset="-120"/>
              </a:rPr>
              <a:t>The Future of Farming is Connected</a:t>
            </a:r>
            <a:endParaRPr lang="en-US" sz="5500" dirty="0"/>
          </a:p>
        </p:txBody>
      </p:sp>
      <p:sp>
        <p:nvSpPr>
          <p:cNvPr id="4" name="Shape 1"/>
          <p:cNvSpPr/>
          <p:nvPr/>
        </p:nvSpPr>
        <p:spPr>
          <a:xfrm>
            <a:off x="5978485" y="3259574"/>
            <a:ext cx="4009549" cy="1881664"/>
          </a:xfrm>
          <a:prstGeom prst="roundRect">
            <a:avLst>
              <a:gd name="adj" fmla="val 6726"/>
            </a:avLst>
          </a:prstGeom>
          <a:solidFill>
            <a:srgbClr val="D1EFE4"/>
          </a:solidFill>
          <a:ln w="7620">
            <a:solidFill>
              <a:srgbClr val="B7D5CA"/>
            </a:solidFill>
            <a:prstDash val="solid"/>
          </a:ln>
        </p:spPr>
      </p:sp>
      <p:sp>
        <p:nvSpPr>
          <p:cNvPr id="5" name="Shape 2"/>
          <p:cNvSpPr/>
          <p:nvPr/>
        </p:nvSpPr>
        <p:spPr>
          <a:xfrm>
            <a:off x="6126718" y="3407807"/>
            <a:ext cx="421838" cy="421838"/>
          </a:xfrm>
          <a:prstGeom prst="roundRect">
            <a:avLst>
              <a:gd name="adj" fmla="val 21674400"/>
            </a:avLst>
          </a:prstGeom>
          <a:solidFill>
            <a:srgbClr val="006747"/>
          </a:solidFill>
          <a:ln/>
        </p:spPr>
      </p:sp>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2685" y="3523774"/>
            <a:ext cx="189786" cy="189786"/>
          </a:xfrm>
          <a:prstGeom prst="rect">
            <a:avLst/>
          </a:prstGeom>
        </p:spPr>
      </p:pic>
      <p:sp>
        <p:nvSpPr>
          <p:cNvPr id="7" name="Text 3"/>
          <p:cNvSpPr/>
          <p:nvPr/>
        </p:nvSpPr>
        <p:spPr>
          <a:xfrm>
            <a:off x="6126718" y="3970258"/>
            <a:ext cx="2544723" cy="263723"/>
          </a:xfrm>
          <a:prstGeom prst="rect">
            <a:avLst/>
          </a:prstGeom>
          <a:noFill/>
          <a:ln/>
        </p:spPr>
        <p:txBody>
          <a:bodyPr wrap="none" lIns="0" tIns="0" rIns="0" bIns="0" rtlCol="0" anchor="t"/>
          <a:lstStyle/>
          <a:p>
            <a:pPr marL="0" indent="0" algn="l">
              <a:lnSpc>
                <a:spcPts val="2050"/>
              </a:lnSpc>
              <a:buNone/>
            </a:pPr>
            <a:r>
              <a:rPr lang="en-US" sz="1650" b="1" dirty="0">
                <a:solidFill>
                  <a:srgbClr val="4B4A4A"/>
                </a:solidFill>
                <a:latin typeface="Noto Serif SC Bold" pitchFamily="34" charset="0"/>
                <a:ea typeface="Noto Serif SC Bold" pitchFamily="34" charset="-122"/>
                <a:cs typeface="Noto Serif SC Bold" pitchFamily="34" charset="-120"/>
              </a:rPr>
              <a:t>Agricultural Revolution</a:t>
            </a:r>
            <a:endParaRPr lang="en-US" sz="1650" dirty="0"/>
          </a:p>
        </p:txBody>
      </p:sp>
      <p:sp>
        <p:nvSpPr>
          <p:cNvPr id="8" name="Text 4"/>
          <p:cNvSpPr/>
          <p:nvPr/>
        </p:nvSpPr>
        <p:spPr>
          <a:xfrm>
            <a:off x="6126718" y="4318278"/>
            <a:ext cx="3713083" cy="674727"/>
          </a:xfrm>
          <a:prstGeom prst="rect">
            <a:avLst/>
          </a:prstGeom>
          <a:noFill/>
          <a:ln/>
        </p:spPr>
        <p:txBody>
          <a:bodyPr wrap="square" lIns="0" tIns="0" rIns="0" bIns="0" rtlCol="0" anchor="t"/>
          <a:lstStyle/>
          <a:p>
            <a:pPr marL="0" indent="0" algn="l">
              <a:lnSpc>
                <a:spcPts val="1750"/>
              </a:lnSpc>
              <a:buNone/>
            </a:pPr>
            <a:r>
              <a:rPr lang="en-US" sz="1100" dirty="0">
                <a:solidFill>
                  <a:srgbClr val="4B4A4A"/>
                </a:solidFill>
                <a:latin typeface="Geist" pitchFamily="34" charset="0"/>
                <a:ea typeface="Geist" pitchFamily="34" charset="-122"/>
                <a:cs typeface="Geist" pitchFamily="34" charset="-120"/>
              </a:rPr>
              <a:t>IoT represents not merely a tool but a fundamental transformation in how we produce food sustainably for future generations</a:t>
            </a:r>
            <a:endParaRPr lang="en-US" sz="1100" dirty="0"/>
          </a:p>
        </p:txBody>
      </p:sp>
      <p:sp>
        <p:nvSpPr>
          <p:cNvPr id="9" name="Shape 5"/>
          <p:cNvSpPr/>
          <p:nvPr/>
        </p:nvSpPr>
        <p:spPr>
          <a:xfrm>
            <a:off x="10128647" y="3259574"/>
            <a:ext cx="4009668" cy="1881664"/>
          </a:xfrm>
          <a:prstGeom prst="roundRect">
            <a:avLst>
              <a:gd name="adj" fmla="val 6726"/>
            </a:avLst>
          </a:prstGeom>
          <a:solidFill>
            <a:srgbClr val="D1EFE4"/>
          </a:solidFill>
          <a:ln w="7620">
            <a:solidFill>
              <a:srgbClr val="B7D5CA"/>
            </a:solidFill>
            <a:prstDash val="solid"/>
          </a:ln>
        </p:spPr>
      </p:sp>
      <p:sp>
        <p:nvSpPr>
          <p:cNvPr id="10" name="Shape 6"/>
          <p:cNvSpPr/>
          <p:nvPr/>
        </p:nvSpPr>
        <p:spPr>
          <a:xfrm>
            <a:off x="10276880" y="3407807"/>
            <a:ext cx="421838" cy="421838"/>
          </a:xfrm>
          <a:prstGeom prst="roundRect">
            <a:avLst>
              <a:gd name="adj" fmla="val 21674400"/>
            </a:avLst>
          </a:prstGeom>
          <a:solidFill>
            <a:srgbClr val="006747"/>
          </a:solidFill>
          <a:ln/>
        </p:spPr>
      </p:sp>
      <p:pic>
        <p:nvPicPr>
          <p:cNvPr id="11" name="Image 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92847" y="3523774"/>
            <a:ext cx="189786" cy="189786"/>
          </a:xfrm>
          <a:prstGeom prst="rect">
            <a:avLst/>
          </a:prstGeom>
        </p:spPr>
      </p:pic>
      <p:sp>
        <p:nvSpPr>
          <p:cNvPr id="12" name="Text 7"/>
          <p:cNvSpPr/>
          <p:nvPr/>
        </p:nvSpPr>
        <p:spPr>
          <a:xfrm>
            <a:off x="10276880" y="3970258"/>
            <a:ext cx="2109311" cy="263723"/>
          </a:xfrm>
          <a:prstGeom prst="rect">
            <a:avLst/>
          </a:prstGeom>
          <a:noFill/>
          <a:ln/>
        </p:spPr>
        <p:txBody>
          <a:bodyPr wrap="none" lIns="0" tIns="0" rIns="0" bIns="0" rtlCol="0" anchor="t"/>
          <a:lstStyle/>
          <a:p>
            <a:pPr marL="0" indent="0" algn="l">
              <a:lnSpc>
                <a:spcPts val="2050"/>
              </a:lnSpc>
              <a:buNone/>
            </a:pPr>
            <a:r>
              <a:rPr lang="en-US" sz="1650" b="1" dirty="0">
                <a:solidFill>
                  <a:srgbClr val="4B4A4A"/>
                </a:solidFill>
                <a:latin typeface="Noto Serif SC Bold" pitchFamily="34" charset="0"/>
                <a:ea typeface="Noto Serif SC Bold" pitchFamily="34" charset="-122"/>
                <a:cs typeface="Noto Serif SC Bold" pitchFamily="34" charset="-120"/>
              </a:rPr>
              <a:t>Feeding the World</a:t>
            </a:r>
            <a:endParaRPr lang="en-US" sz="1650" dirty="0"/>
          </a:p>
        </p:txBody>
      </p:sp>
      <p:sp>
        <p:nvSpPr>
          <p:cNvPr id="13" name="Text 8"/>
          <p:cNvSpPr/>
          <p:nvPr/>
        </p:nvSpPr>
        <p:spPr>
          <a:xfrm>
            <a:off x="10276880" y="4318278"/>
            <a:ext cx="3713202" cy="674727"/>
          </a:xfrm>
          <a:prstGeom prst="rect">
            <a:avLst/>
          </a:prstGeom>
          <a:noFill/>
          <a:ln/>
        </p:spPr>
        <p:txBody>
          <a:bodyPr wrap="square" lIns="0" tIns="0" rIns="0" bIns="0" rtlCol="0" anchor="t"/>
          <a:lstStyle/>
          <a:p>
            <a:pPr marL="0" indent="0" algn="l">
              <a:lnSpc>
                <a:spcPts val="1750"/>
              </a:lnSpc>
              <a:buNone/>
            </a:pPr>
            <a:r>
              <a:rPr lang="en-US" sz="1100" dirty="0">
                <a:solidFill>
                  <a:srgbClr val="4B4A4A"/>
                </a:solidFill>
                <a:latin typeface="Geist" pitchFamily="34" charset="0"/>
                <a:ea typeface="Geist" pitchFamily="34" charset="-122"/>
                <a:cs typeface="Geist" pitchFamily="34" charset="-120"/>
              </a:rPr>
              <a:t>By embracing IoT technologies, farmers can meet the demands of a growing global population whilst conserving precious natural resources</a:t>
            </a:r>
            <a:endParaRPr lang="en-US" sz="1100" dirty="0"/>
          </a:p>
        </p:txBody>
      </p:sp>
      <p:sp>
        <p:nvSpPr>
          <p:cNvPr id="14" name="Shape 9"/>
          <p:cNvSpPr/>
          <p:nvPr/>
        </p:nvSpPr>
        <p:spPr>
          <a:xfrm>
            <a:off x="5978485" y="5281851"/>
            <a:ext cx="8159829" cy="1656755"/>
          </a:xfrm>
          <a:prstGeom prst="roundRect">
            <a:avLst>
              <a:gd name="adj" fmla="val 7639"/>
            </a:avLst>
          </a:prstGeom>
          <a:solidFill>
            <a:srgbClr val="D1EFE4"/>
          </a:solidFill>
          <a:ln w="7620">
            <a:solidFill>
              <a:srgbClr val="B7D5CA"/>
            </a:solidFill>
            <a:prstDash val="solid"/>
          </a:ln>
        </p:spPr>
      </p:sp>
      <p:sp>
        <p:nvSpPr>
          <p:cNvPr id="15" name="Shape 10"/>
          <p:cNvSpPr/>
          <p:nvPr/>
        </p:nvSpPr>
        <p:spPr>
          <a:xfrm>
            <a:off x="6126718" y="5430083"/>
            <a:ext cx="421838" cy="421838"/>
          </a:xfrm>
          <a:prstGeom prst="roundRect">
            <a:avLst>
              <a:gd name="adj" fmla="val 21674400"/>
            </a:avLst>
          </a:prstGeom>
          <a:solidFill>
            <a:srgbClr val="006747"/>
          </a:solidFill>
          <a:ln/>
        </p:spPr>
      </p:sp>
      <p:pic>
        <p:nvPicPr>
          <p:cNvPr id="16" name="Image 3"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2685" y="5546050"/>
            <a:ext cx="189786" cy="189786"/>
          </a:xfrm>
          <a:prstGeom prst="rect">
            <a:avLst/>
          </a:prstGeom>
        </p:spPr>
      </p:pic>
      <p:sp>
        <p:nvSpPr>
          <p:cNvPr id="17" name="Text 11"/>
          <p:cNvSpPr/>
          <p:nvPr/>
        </p:nvSpPr>
        <p:spPr>
          <a:xfrm>
            <a:off x="6126718" y="5992535"/>
            <a:ext cx="2109311" cy="263723"/>
          </a:xfrm>
          <a:prstGeom prst="rect">
            <a:avLst/>
          </a:prstGeom>
          <a:noFill/>
          <a:ln/>
        </p:spPr>
        <p:txBody>
          <a:bodyPr wrap="none" lIns="0" tIns="0" rIns="0" bIns="0" rtlCol="0" anchor="t"/>
          <a:lstStyle/>
          <a:p>
            <a:pPr marL="0" indent="0" algn="l">
              <a:lnSpc>
                <a:spcPts val="2050"/>
              </a:lnSpc>
              <a:buNone/>
            </a:pPr>
            <a:r>
              <a:rPr lang="en-US" sz="1650" b="1" dirty="0">
                <a:solidFill>
                  <a:srgbClr val="4B4A4A"/>
                </a:solidFill>
                <a:latin typeface="Noto Serif SC Bold" pitchFamily="34" charset="0"/>
                <a:ea typeface="Noto Serif SC Bold" pitchFamily="34" charset="-122"/>
                <a:cs typeface="Noto Serif SC Bold" pitchFamily="34" charset="-120"/>
              </a:rPr>
              <a:t>Act Now</a:t>
            </a:r>
            <a:endParaRPr lang="en-US" sz="1650" dirty="0"/>
          </a:p>
        </p:txBody>
      </p:sp>
      <p:sp>
        <p:nvSpPr>
          <p:cNvPr id="18" name="Text 12"/>
          <p:cNvSpPr/>
          <p:nvPr/>
        </p:nvSpPr>
        <p:spPr>
          <a:xfrm>
            <a:off x="6126718" y="6340554"/>
            <a:ext cx="7863364" cy="449818"/>
          </a:xfrm>
          <a:prstGeom prst="rect">
            <a:avLst/>
          </a:prstGeom>
          <a:noFill/>
          <a:ln/>
        </p:spPr>
        <p:txBody>
          <a:bodyPr wrap="square" lIns="0" tIns="0" rIns="0" bIns="0" rtlCol="0" anchor="t"/>
          <a:lstStyle/>
          <a:p>
            <a:pPr marL="0" indent="0" algn="l">
              <a:lnSpc>
                <a:spcPts val="1750"/>
              </a:lnSpc>
              <a:buNone/>
            </a:pPr>
            <a:r>
              <a:rPr lang="en-US" sz="1100" dirty="0">
                <a:solidFill>
                  <a:srgbClr val="4B4A4A"/>
                </a:solidFill>
                <a:latin typeface="Geist" pitchFamily="34" charset="0"/>
                <a:ea typeface="Geist" pitchFamily="34" charset="-122"/>
                <a:cs typeface="Geist" pitchFamily="34" charset="-120"/>
              </a:rPr>
              <a:t>The time to invest in smart agriculture is now — transforming traditional fields into data-driven powerhouses of sustainable production</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760720" cy="8229600"/>
          </a:xfrm>
          <a:prstGeom prst="rect">
            <a:avLst/>
          </a:prstGeom>
        </p:spPr>
      </p:pic>
      <p:sp>
        <p:nvSpPr>
          <p:cNvPr id="3" name="Shape 0"/>
          <p:cNvSpPr/>
          <p:nvPr/>
        </p:nvSpPr>
        <p:spPr>
          <a:xfrm>
            <a:off x="6280190" y="634603"/>
            <a:ext cx="2061210" cy="426244"/>
          </a:xfrm>
          <a:prstGeom prst="roundRect">
            <a:avLst>
              <a:gd name="adj" fmla="val 38315"/>
            </a:avLst>
          </a:prstGeom>
          <a:solidFill>
            <a:srgbClr val="CCFFEF"/>
          </a:solidFill>
          <a:ln/>
        </p:spPr>
      </p:sp>
      <p:sp>
        <p:nvSpPr>
          <p:cNvPr id="4" name="Text 1"/>
          <p:cNvSpPr/>
          <p:nvPr/>
        </p:nvSpPr>
        <p:spPr>
          <a:xfrm>
            <a:off x="6416278" y="702588"/>
            <a:ext cx="1789033" cy="290274"/>
          </a:xfrm>
          <a:prstGeom prst="rect">
            <a:avLst/>
          </a:prstGeom>
          <a:noFill/>
          <a:ln/>
        </p:spPr>
        <p:txBody>
          <a:bodyPr wrap="none" lIns="0" tIns="0" rIns="0" bIns="0" rtlCol="0" anchor="t"/>
          <a:lstStyle/>
          <a:p>
            <a:pPr marL="0" indent="0" algn="l">
              <a:lnSpc>
                <a:spcPts val="2250"/>
              </a:lnSpc>
              <a:buNone/>
            </a:pPr>
            <a:r>
              <a:rPr lang="en-US" sz="1400" dirty="0">
                <a:solidFill>
                  <a:srgbClr val="4B4A4A"/>
                </a:solidFill>
                <a:latin typeface="Geist" pitchFamily="34" charset="0"/>
                <a:ea typeface="Geist" pitchFamily="34" charset="-122"/>
                <a:cs typeface="Geist" pitchFamily="34" charset="-120"/>
              </a:rPr>
              <a:t>GLOBAL CHALLENGE</a:t>
            </a:r>
            <a:endParaRPr lang="en-US" sz="1400" dirty="0"/>
          </a:p>
        </p:txBody>
      </p:sp>
      <p:sp>
        <p:nvSpPr>
          <p:cNvPr id="5" name="Text 2"/>
          <p:cNvSpPr/>
          <p:nvPr/>
        </p:nvSpPr>
        <p:spPr>
          <a:xfrm>
            <a:off x="6280190" y="1151573"/>
            <a:ext cx="7556421" cy="1417558"/>
          </a:xfrm>
          <a:prstGeom prst="rect">
            <a:avLst/>
          </a:prstGeom>
          <a:noFill/>
          <a:ln/>
        </p:spPr>
        <p:txBody>
          <a:bodyPr wrap="square" lIns="0" tIns="0" rIns="0" bIns="0" rtlCol="0" anchor="t"/>
          <a:lstStyle/>
          <a:p>
            <a:pPr marL="0" indent="0" algn="l">
              <a:lnSpc>
                <a:spcPts val="5550"/>
              </a:lnSpc>
              <a:buNone/>
            </a:pPr>
            <a:r>
              <a:rPr lang="en-US" sz="4450" b="1" dirty="0">
                <a:solidFill>
                  <a:srgbClr val="006747"/>
                </a:solidFill>
                <a:latin typeface="Noto Serif SC Bold" pitchFamily="34" charset="0"/>
                <a:ea typeface="Noto Serif SC Bold" pitchFamily="34" charset="-122"/>
                <a:cs typeface="Noto Serif SC Bold" pitchFamily="34" charset="-120"/>
              </a:rPr>
              <a:t>The Urgent Challenge Facing Global Agriculture</a:t>
            </a:r>
            <a:endParaRPr lang="en-US" sz="4450" dirty="0"/>
          </a:p>
        </p:txBody>
      </p:sp>
      <p:sp>
        <p:nvSpPr>
          <p:cNvPr id="6" name="Shape 3"/>
          <p:cNvSpPr/>
          <p:nvPr/>
        </p:nvSpPr>
        <p:spPr>
          <a:xfrm>
            <a:off x="6280190" y="2909292"/>
            <a:ext cx="3664744" cy="2773799"/>
          </a:xfrm>
          <a:prstGeom prst="roundRect">
            <a:avLst>
              <a:gd name="adj" fmla="val 7360"/>
            </a:avLst>
          </a:prstGeom>
          <a:solidFill>
            <a:srgbClr val="D1EFE4"/>
          </a:solidFill>
          <a:ln w="7620">
            <a:solidFill>
              <a:srgbClr val="B7D5CA"/>
            </a:solidFill>
            <a:prstDash val="solid"/>
          </a:ln>
        </p:spPr>
      </p:sp>
      <p:sp>
        <p:nvSpPr>
          <p:cNvPr id="7" name="Text 4"/>
          <p:cNvSpPr/>
          <p:nvPr/>
        </p:nvSpPr>
        <p:spPr>
          <a:xfrm>
            <a:off x="6514624" y="3143726"/>
            <a:ext cx="2916793"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Population Pressure</a:t>
            </a:r>
            <a:endParaRPr lang="en-US" sz="2200" dirty="0"/>
          </a:p>
        </p:txBody>
      </p:sp>
      <p:sp>
        <p:nvSpPr>
          <p:cNvPr id="8" name="Text 5"/>
          <p:cNvSpPr/>
          <p:nvPr/>
        </p:nvSpPr>
        <p:spPr>
          <a:xfrm>
            <a:off x="6514624" y="3634145"/>
            <a:ext cx="3195876" cy="1814513"/>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Global population growth demands 70% more food production by 2050, according to the UN Food and Agriculture Organisation</a:t>
            </a:r>
            <a:endParaRPr lang="en-US" sz="1750" dirty="0"/>
          </a:p>
        </p:txBody>
      </p:sp>
      <p:sp>
        <p:nvSpPr>
          <p:cNvPr id="9" name="Shape 6"/>
          <p:cNvSpPr/>
          <p:nvPr/>
        </p:nvSpPr>
        <p:spPr>
          <a:xfrm>
            <a:off x="10171748" y="2909292"/>
            <a:ext cx="3664863" cy="2773799"/>
          </a:xfrm>
          <a:prstGeom prst="roundRect">
            <a:avLst>
              <a:gd name="adj" fmla="val 7360"/>
            </a:avLst>
          </a:prstGeom>
          <a:solidFill>
            <a:srgbClr val="D1EFE4"/>
          </a:solidFill>
          <a:ln w="7620">
            <a:solidFill>
              <a:srgbClr val="B7D5CA"/>
            </a:solidFill>
            <a:prstDash val="solid"/>
          </a:ln>
        </p:spPr>
      </p:sp>
      <p:sp>
        <p:nvSpPr>
          <p:cNvPr id="10" name="Text 7"/>
          <p:cNvSpPr/>
          <p:nvPr/>
        </p:nvSpPr>
        <p:spPr>
          <a:xfrm>
            <a:off x="10406182" y="3143726"/>
            <a:ext cx="2968585"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Climate &amp; Resources</a:t>
            </a:r>
            <a:endParaRPr lang="en-US" sz="2200" dirty="0"/>
          </a:p>
        </p:txBody>
      </p:sp>
      <p:sp>
        <p:nvSpPr>
          <p:cNvPr id="11" name="Text 8"/>
          <p:cNvSpPr/>
          <p:nvPr/>
        </p:nvSpPr>
        <p:spPr>
          <a:xfrm>
            <a:off x="10406182" y="3634145"/>
            <a:ext cx="3195995" cy="1451610"/>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Climate change, water scarcity, and labour shortages threaten the viability of traditional farming methods</a:t>
            </a:r>
            <a:endParaRPr lang="en-US" sz="1750" dirty="0"/>
          </a:p>
        </p:txBody>
      </p:sp>
      <p:sp>
        <p:nvSpPr>
          <p:cNvPr id="12" name="Shape 9"/>
          <p:cNvSpPr/>
          <p:nvPr/>
        </p:nvSpPr>
        <p:spPr>
          <a:xfrm>
            <a:off x="6280190" y="5909905"/>
            <a:ext cx="7556421" cy="1685092"/>
          </a:xfrm>
          <a:prstGeom prst="roundRect">
            <a:avLst>
              <a:gd name="adj" fmla="val 12115"/>
            </a:avLst>
          </a:prstGeom>
          <a:solidFill>
            <a:srgbClr val="D1EFE4"/>
          </a:solidFill>
          <a:ln w="7620">
            <a:solidFill>
              <a:srgbClr val="B7D5CA"/>
            </a:solidFill>
            <a:prstDash val="solid"/>
          </a:ln>
        </p:spPr>
      </p:sp>
      <p:sp>
        <p:nvSpPr>
          <p:cNvPr id="13" name="Text 10"/>
          <p:cNvSpPr/>
          <p:nvPr/>
        </p:nvSpPr>
        <p:spPr>
          <a:xfrm>
            <a:off x="6514624" y="6144339"/>
            <a:ext cx="3118247" cy="354330"/>
          </a:xfrm>
          <a:prstGeom prst="rect">
            <a:avLst/>
          </a:prstGeom>
          <a:noFill/>
          <a:ln/>
        </p:spPr>
        <p:txBody>
          <a:bodyPr wrap="none" lIns="0" tIns="0" rIns="0" bIns="0" rtlCol="0" anchor="t"/>
          <a:lstStyle/>
          <a:p>
            <a:pPr marL="0" indent="0" algn="l">
              <a:lnSpc>
                <a:spcPts val="2750"/>
              </a:lnSpc>
              <a:buNone/>
            </a:pPr>
            <a:r>
              <a:rPr lang="en-US" sz="2200" b="1" dirty="0">
                <a:solidFill>
                  <a:srgbClr val="4B4A4A"/>
                </a:solidFill>
                <a:latin typeface="Noto Serif SC Bold" pitchFamily="34" charset="0"/>
                <a:ea typeface="Noto Serif SC Bold" pitchFamily="34" charset="-122"/>
                <a:cs typeface="Noto Serif SC Bold" pitchFamily="34" charset="-120"/>
              </a:rPr>
              <a:t>Sustainable Solutions</a:t>
            </a:r>
            <a:endParaRPr lang="en-US" sz="2200" dirty="0"/>
          </a:p>
        </p:txBody>
      </p:sp>
      <p:sp>
        <p:nvSpPr>
          <p:cNvPr id="14" name="Text 11"/>
          <p:cNvSpPr/>
          <p:nvPr/>
        </p:nvSpPr>
        <p:spPr>
          <a:xfrm>
            <a:off x="6514624" y="6634758"/>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4B4A4A"/>
                </a:solidFill>
                <a:latin typeface="Geist" pitchFamily="34" charset="0"/>
                <a:ea typeface="Geist" pitchFamily="34" charset="-122"/>
                <a:cs typeface="Geist" pitchFamily="34" charset="-120"/>
              </a:rPr>
              <a:t>The need for efficient, sustainable farming solutions has never been more critical for our future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1997869" y="593884"/>
            <a:ext cx="1293138" cy="331232"/>
          </a:xfrm>
          <a:prstGeom prst="roundRect">
            <a:avLst>
              <a:gd name="adj" fmla="val 36548"/>
            </a:avLst>
          </a:prstGeom>
          <a:noFill/>
          <a:ln w="7620">
            <a:solidFill>
              <a:srgbClr val="006747"/>
            </a:solidFill>
            <a:prstDash val="solid"/>
          </a:ln>
        </p:spPr>
      </p:sp>
      <p:pic>
        <p:nvPicPr>
          <p:cNvPr id="3"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335" y="692229"/>
            <a:ext cx="134422" cy="134422"/>
          </a:xfrm>
          <a:prstGeom prst="rect">
            <a:avLst/>
          </a:prstGeom>
        </p:spPr>
      </p:pic>
      <p:sp>
        <p:nvSpPr>
          <p:cNvPr id="4" name="Text 1"/>
          <p:cNvSpPr/>
          <p:nvPr/>
        </p:nvSpPr>
        <p:spPr>
          <a:xfrm>
            <a:off x="2307908" y="651867"/>
            <a:ext cx="874633" cy="215265"/>
          </a:xfrm>
          <a:prstGeom prst="rect">
            <a:avLst/>
          </a:prstGeom>
          <a:noFill/>
          <a:ln/>
        </p:spPr>
        <p:txBody>
          <a:bodyPr wrap="none" lIns="0" tIns="0" rIns="0" bIns="0" rtlCol="0" anchor="t"/>
          <a:lstStyle/>
          <a:p>
            <a:pPr marL="0" indent="0" algn="l">
              <a:lnSpc>
                <a:spcPts val="1650"/>
              </a:lnSpc>
              <a:buNone/>
            </a:pPr>
            <a:r>
              <a:rPr lang="en-US" sz="1050" dirty="0">
                <a:solidFill>
                  <a:srgbClr val="006747"/>
                </a:solidFill>
                <a:latin typeface="Geist" pitchFamily="34" charset="0"/>
                <a:ea typeface="Geist" pitchFamily="34" charset="-122"/>
                <a:cs typeface="Geist" pitchFamily="34" charset="-120"/>
              </a:rPr>
              <a:t>TECHNOLOGY</a:t>
            </a:r>
            <a:endParaRPr lang="en-US" sz="1050" dirty="0"/>
          </a:p>
        </p:txBody>
      </p:sp>
      <p:sp>
        <p:nvSpPr>
          <p:cNvPr id="5" name="Text 2"/>
          <p:cNvSpPr/>
          <p:nvPr/>
        </p:nvSpPr>
        <p:spPr>
          <a:xfrm>
            <a:off x="1997869" y="992267"/>
            <a:ext cx="5729049" cy="525304"/>
          </a:xfrm>
          <a:prstGeom prst="rect">
            <a:avLst/>
          </a:prstGeom>
          <a:noFill/>
          <a:ln/>
        </p:spPr>
        <p:txBody>
          <a:bodyPr wrap="none" lIns="0" tIns="0" rIns="0" bIns="0" rtlCol="0" anchor="t"/>
          <a:lstStyle/>
          <a:p>
            <a:pPr marL="0" indent="0" algn="l">
              <a:lnSpc>
                <a:spcPts val="4100"/>
              </a:lnSpc>
              <a:buNone/>
            </a:pPr>
            <a:r>
              <a:rPr lang="en-US" sz="3300" b="1" dirty="0">
                <a:solidFill>
                  <a:srgbClr val="006747"/>
                </a:solidFill>
                <a:latin typeface="Noto Serif SC Bold" pitchFamily="34" charset="0"/>
                <a:ea typeface="Noto Serif SC Bold" pitchFamily="34" charset="-122"/>
                <a:cs typeface="Noto Serif SC Bold" pitchFamily="34" charset="-120"/>
              </a:rPr>
              <a:t>What is IoT in Agriculture?</a:t>
            </a:r>
            <a:endParaRPr lang="en-US" sz="3300" dirty="0"/>
          </a:p>
        </p:txBody>
      </p:sp>
      <p:sp>
        <p:nvSpPr>
          <p:cNvPr id="6" name="Text 3"/>
          <p:cNvSpPr/>
          <p:nvPr/>
        </p:nvSpPr>
        <p:spPr>
          <a:xfrm>
            <a:off x="1997869" y="1920954"/>
            <a:ext cx="5664398" cy="537924"/>
          </a:xfrm>
          <a:prstGeom prst="rect">
            <a:avLst/>
          </a:prstGeom>
          <a:noFill/>
          <a:ln/>
        </p:spPr>
        <p:txBody>
          <a:bodyPr wrap="square" lIns="0" tIns="0" rIns="0" bIns="0" rtlCol="0" anchor="t"/>
          <a:lstStyle/>
          <a:p>
            <a:pPr marL="0" indent="0" algn="l">
              <a:lnSpc>
                <a:spcPts val="2100"/>
              </a:lnSpc>
              <a:buNone/>
            </a:pPr>
            <a:r>
              <a:rPr lang="en-US" sz="1300" dirty="0">
                <a:solidFill>
                  <a:srgbClr val="4B4A4A"/>
                </a:solidFill>
                <a:latin typeface="Geist" pitchFamily="34" charset="0"/>
                <a:ea typeface="Geist" pitchFamily="34" charset="-122"/>
                <a:cs typeface="Geist" pitchFamily="34" charset="-120"/>
              </a:rPr>
              <a:t>The Internet of Things (IoT) in agriculture represents a transformative approach to farming through connected intelligence.</a:t>
            </a:r>
            <a:endParaRPr lang="en-US" sz="1300" dirty="0"/>
          </a:p>
        </p:txBody>
      </p:sp>
      <p:sp>
        <p:nvSpPr>
          <p:cNvPr id="7" name="Text 4"/>
          <p:cNvSpPr/>
          <p:nvPr/>
        </p:nvSpPr>
        <p:spPr>
          <a:xfrm>
            <a:off x="1997869" y="2647950"/>
            <a:ext cx="168116" cy="210145"/>
          </a:xfrm>
          <a:prstGeom prst="rect">
            <a:avLst/>
          </a:prstGeom>
          <a:noFill/>
          <a:ln/>
        </p:spPr>
        <p:txBody>
          <a:bodyPr wrap="none" lIns="0" tIns="0" rIns="0" bIns="0" rtlCol="0" anchor="t"/>
          <a:lstStyle/>
          <a:p>
            <a:pPr marL="0" indent="0" algn="l">
              <a:lnSpc>
                <a:spcPts val="2100"/>
              </a:lnSpc>
              <a:buNone/>
            </a:pPr>
            <a:r>
              <a:rPr lang="en-US" sz="1300" dirty="0">
                <a:solidFill>
                  <a:srgbClr val="4B4A4A"/>
                </a:solidFill>
                <a:latin typeface="Noto Serif SC Light" pitchFamily="34" charset="0"/>
                <a:ea typeface="Noto Serif SC Light" pitchFamily="34" charset="-122"/>
                <a:cs typeface="Noto Serif SC Light" pitchFamily="34" charset="-120"/>
              </a:rPr>
              <a:t>01</a:t>
            </a:r>
            <a:endParaRPr lang="en-US" sz="1300" dirty="0"/>
          </a:p>
        </p:txBody>
      </p:sp>
      <p:sp>
        <p:nvSpPr>
          <p:cNvPr id="8" name="Shape 5"/>
          <p:cNvSpPr/>
          <p:nvPr/>
        </p:nvSpPr>
        <p:spPr>
          <a:xfrm>
            <a:off x="1997869" y="2910840"/>
            <a:ext cx="5664398" cy="22860"/>
          </a:xfrm>
          <a:prstGeom prst="rect">
            <a:avLst/>
          </a:prstGeom>
          <a:solidFill>
            <a:srgbClr val="006747"/>
          </a:solidFill>
          <a:ln/>
        </p:spPr>
      </p:sp>
      <p:sp>
        <p:nvSpPr>
          <p:cNvPr id="9" name="Text 6"/>
          <p:cNvSpPr/>
          <p:nvPr/>
        </p:nvSpPr>
        <p:spPr>
          <a:xfrm>
            <a:off x="1997869" y="3040618"/>
            <a:ext cx="2101691" cy="262652"/>
          </a:xfrm>
          <a:prstGeom prst="rect">
            <a:avLst/>
          </a:prstGeom>
          <a:noFill/>
          <a:ln/>
        </p:spPr>
        <p:txBody>
          <a:bodyPr wrap="none" lIns="0" tIns="0" rIns="0" bIns="0" rtlCol="0" anchor="t"/>
          <a:lstStyle/>
          <a:p>
            <a:pPr marL="0" indent="0" algn="l">
              <a:lnSpc>
                <a:spcPts val="2050"/>
              </a:lnSpc>
              <a:buNone/>
            </a:pPr>
            <a:r>
              <a:rPr lang="en-US" sz="1650" b="1" dirty="0">
                <a:solidFill>
                  <a:srgbClr val="4B4A4A"/>
                </a:solidFill>
                <a:latin typeface="Noto Serif SC Bold" pitchFamily="34" charset="0"/>
                <a:ea typeface="Noto Serif SC Bold" pitchFamily="34" charset="-122"/>
                <a:cs typeface="Noto Serif SC Bold" pitchFamily="34" charset="-120"/>
              </a:rPr>
              <a:t>Smart Sensing</a:t>
            </a:r>
            <a:endParaRPr lang="en-US" sz="1650" dirty="0"/>
          </a:p>
        </p:txBody>
      </p:sp>
      <p:sp>
        <p:nvSpPr>
          <p:cNvPr id="10" name="Text 7"/>
          <p:cNvSpPr/>
          <p:nvPr/>
        </p:nvSpPr>
        <p:spPr>
          <a:xfrm>
            <a:off x="1997869" y="3471386"/>
            <a:ext cx="5664398" cy="537924"/>
          </a:xfrm>
          <a:prstGeom prst="rect">
            <a:avLst/>
          </a:prstGeom>
          <a:noFill/>
          <a:ln/>
        </p:spPr>
        <p:txBody>
          <a:bodyPr wrap="square" lIns="0" tIns="0" rIns="0" bIns="0" rtlCol="0" anchor="t"/>
          <a:lstStyle/>
          <a:p>
            <a:pPr marL="0" indent="0" algn="l">
              <a:lnSpc>
                <a:spcPts val="2100"/>
              </a:lnSpc>
              <a:buNone/>
            </a:pPr>
            <a:r>
              <a:rPr lang="en-US" sz="1300" dirty="0">
                <a:solidFill>
                  <a:srgbClr val="4B4A4A"/>
                </a:solidFill>
                <a:latin typeface="Geist" pitchFamily="34" charset="0"/>
                <a:ea typeface="Geist" pitchFamily="34" charset="-122"/>
                <a:cs typeface="Geist" pitchFamily="34" charset="-120"/>
              </a:rPr>
              <a:t>Network of intelligent sensors and connected equipment deployed across farms</a:t>
            </a:r>
            <a:endParaRPr lang="en-US" sz="1300" dirty="0"/>
          </a:p>
        </p:txBody>
      </p:sp>
      <p:sp>
        <p:nvSpPr>
          <p:cNvPr id="11" name="Text 8"/>
          <p:cNvSpPr/>
          <p:nvPr/>
        </p:nvSpPr>
        <p:spPr>
          <a:xfrm>
            <a:off x="1997869" y="4303514"/>
            <a:ext cx="168116" cy="210145"/>
          </a:xfrm>
          <a:prstGeom prst="rect">
            <a:avLst/>
          </a:prstGeom>
          <a:noFill/>
          <a:ln/>
        </p:spPr>
        <p:txBody>
          <a:bodyPr wrap="none" lIns="0" tIns="0" rIns="0" bIns="0" rtlCol="0" anchor="t"/>
          <a:lstStyle/>
          <a:p>
            <a:pPr marL="0" indent="0" algn="l">
              <a:lnSpc>
                <a:spcPts val="2100"/>
              </a:lnSpc>
              <a:buNone/>
            </a:pPr>
            <a:r>
              <a:rPr lang="en-US" sz="1300" dirty="0">
                <a:solidFill>
                  <a:srgbClr val="4B4A4A"/>
                </a:solidFill>
                <a:latin typeface="Noto Serif SC Light" pitchFamily="34" charset="0"/>
                <a:ea typeface="Noto Serif SC Light" pitchFamily="34" charset="-122"/>
                <a:cs typeface="Noto Serif SC Light" pitchFamily="34" charset="-120"/>
              </a:rPr>
              <a:t>02</a:t>
            </a:r>
            <a:endParaRPr lang="en-US" sz="1300" dirty="0"/>
          </a:p>
        </p:txBody>
      </p:sp>
      <p:sp>
        <p:nvSpPr>
          <p:cNvPr id="12" name="Shape 9"/>
          <p:cNvSpPr/>
          <p:nvPr/>
        </p:nvSpPr>
        <p:spPr>
          <a:xfrm>
            <a:off x="1997869" y="4566404"/>
            <a:ext cx="5664398" cy="22860"/>
          </a:xfrm>
          <a:prstGeom prst="rect">
            <a:avLst/>
          </a:prstGeom>
          <a:solidFill>
            <a:srgbClr val="006747"/>
          </a:solidFill>
          <a:ln/>
        </p:spPr>
      </p:sp>
      <p:sp>
        <p:nvSpPr>
          <p:cNvPr id="13" name="Text 10"/>
          <p:cNvSpPr/>
          <p:nvPr/>
        </p:nvSpPr>
        <p:spPr>
          <a:xfrm>
            <a:off x="1997869" y="4696182"/>
            <a:ext cx="2346484" cy="262652"/>
          </a:xfrm>
          <a:prstGeom prst="rect">
            <a:avLst/>
          </a:prstGeom>
          <a:noFill/>
          <a:ln/>
        </p:spPr>
        <p:txBody>
          <a:bodyPr wrap="none" lIns="0" tIns="0" rIns="0" bIns="0" rtlCol="0" anchor="t"/>
          <a:lstStyle/>
          <a:p>
            <a:pPr marL="0" indent="0" algn="l">
              <a:lnSpc>
                <a:spcPts val="2050"/>
              </a:lnSpc>
              <a:buNone/>
            </a:pPr>
            <a:r>
              <a:rPr lang="en-US" sz="1650" b="1" dirty="0">
                <a:solidFill>
                  <a:srgbClr val="4B4A4A"/>
                </a:solidFill>
                <a:latin typeface="Noto Serif SC Bold" pitchFamily="34" charset="0"/>
                <a:ea typeface="Noto Serif SC Bold" pitchFamily="34" charset="-122"/>
                <a:cs typeface="Noto Serif SC Bold" pitchFamily="34" charset="-120"/>
              </a:rPr>
              <a:t>Real-Time Monitoring</a:t>
            </a:r>
            <a:endParaRPr lang="en-US" sz="1650" dirty="0"/>
          </a:p>
        </p:txBody>
      </p:sp>
      <p:sp>
        <p:nvSpPr>
          <p:cNvPr id="14" name="Text 11"/>
          <p:cNvSpPr/>
          <p:nvPr/>
        </p:nvSpPr>
        <p:spPr>
          <a:xfrm>
            <a:off x="1997869" y="5126950"/>
            <a:ext cx="5664398" cy="537924"/>
          </a:xfrm>
          <a:prstGeom prst="rect">
            <a:avLst/>
          </a:prstGeom>
          <a:noFill/>
          <a:ln/>
        </p:spPr>
        <p:txBody>
          <a:bodyPr wrap="square" lIns="0" tIns="0" rIns="0" bIns="0" rtlCol="0" anchor="t"/>
          <a:lstStyle/>
          <a:p>
            <a:pPr marL="0" indent="0" algn="l">
              <a:lnSpc>
                <a:spcPts val="2100"/>
              </a:lnSpc>
              <a:buNone/>
            </a:pPr>
            <a:r>
              <a:rPr lang="en-US" sz="1300" dirty="0">
                <a:solidFill>
                  <a:srgbClr val="4B4A4A"/>
                </a:solidFill>
                <a:latin typeface="Geist" pitchFamily="34" charset="0"/>
                <a:ea typeface="Geist" pitchFamily="34" charset="-122"/>
                <a:cs typeface="Geist" pitchFamily="34" charset="-120"/>
              </a:rPr>
              <a:t>Continuous tracking of soil conditions, weather patterns, crop health, and livestock wellbeing</a:t>
            </a:r>
            <a:endParaRPr lang="en-US" sz="1300" dirty="0"/>
          </a:p>
        </p:txBody>
      </p:sp>
      <p:sp>
        <p:nvSpPr>
          <p:cNvPr id="15" name="Text 12"/>
          <p:cNvSpPr/>
          <p:nvPr/>
        </p:nvSpPr>
        <p:spPr>
          <a:xfrm>
            <a:off x="1997869" y="5959078"/>
            <a:ext cx="168116" cy="210145"/>
          </a:xfrm>
          <a:prstGeom prst="rect">
            <a:avLst/>
          </a:prstGeom>
          <a:noFill/>
          <a:ln/>
        </p:spPr>
        <p:txBody>
          <a:bodyPr wrap="none" lIns="0" tIns="0" rIns="0" bIns="0" rtlCol="0" anchor="t"/>
          <a:lstStyle/>
          <a:p>
            <a:pPr marL="0" indent="0" algn="l">
              <a:lnSpc>
                <a:spcPts val="2100"/>
              </a:lnSpc>
              <a:buNone/>
            </a:pPr>
            <a:r>
              <a:rPr lang="en-US" sz="1300" dirty="0">
                <a:solidFill>
                  <a:srgbClr val="4B4A4A"/>
                </a:solidFill>
                <a:latin typeface="Noto Serif SC Light" pitchFamily="34" charset="0"/>
                <a:ea typeface="Noto Serif SC Light" pitchFamily="34" charset="-122"/>
                <a:cs typeface="Noto Serif SC Light" pitchFamily="34" charset="-120"/>
              </a:rPr>
              <a:t>03</a:t>
            </a:r>
            <a:endParaRPr lang="en-US" sz="1300" dirty="0"/>
          </a:p>
        </p:txBody>
      </p:sp>
      <p:sp>
        <p:nvSpPr>
          <p:cNvPr id="16" name="Shape 13"/>
          <p:cNvSpPr/>
          <p:nvPr/>
        </p:nvSpPr>
        <p:spPr>
          <a:xfrm>
            <a:off x="1997869" y="6221968"/>
            <a:ext cx="5664398" cy="22860"/>
          </a:xfrm>
          <a:prstGeom prst="rect">
            <a:avLst/>
          </a:prstGeom>
          <a:solidFill>
            <a:srgbClr val="006747"/>
          </a:solidFill>
          <a:ln/>
        </p:spPr>
      </p:sp>
      <p:sp>
        <p:nvSpPr>
          <p:cNvPr id="17" name="Text 14"/>
          <p:cNvSpPr/>
          <p:nvPr/>
        </p:nvSpPr>
        <p:spPr>
          <a:xfrm>
            <a:off x="1997869" y="6351746"/>
            <a:ext cx="2101691" cy="262652"/>
          </a:xfrm>
          <a:prstGeom prst="rect">
            <a:avLst/>
          </a:prstGeom>
          <a:noFill/>
          <a:ln/>
        </p:spPr>
        <p:txBody>
          <a:bodyPr wrap="none" lIns="0" tIns="0" rIns="0" bIns="0" rtlCol="0" anchor="t"/>
          <a:lstStyle/>
          <a:p>
            <a:pPr marL="0" indent="0" algn="l">
              <a:lnSpc>
                <a:spcPts val="2050"/>
              </a:lnSpc>
              <a:buNone/>
            </a:pPr>
            <a:r>
              <a:rPr lang="en-US" sz="1650" b="1" dirty="0">
                <a:solidFill>
                  <a:srgbClr val="4B4A4A"/>
                </a:solidFill>
                <a:latin typeface="Noto Serif SC Bold" pitchFamily="34" charset="0"/>
                <a:ea typeface="Noto Serif SC Bold" pitchFamily="34" charset="-122"/>
                <a:cs typeface="Noto Serif SC Bold" pitchFamily="34" charset="-120"/>
              </a:rPr>
              <a:t>Data-Driven Action</a:t>
            </a:r>
            <a:endParaRPr lang="en-US" sz="1650" dirty="0"/>
          </a:p>
        </p:txBody>
      </p:sp>
      <p:sp>
        <p:nvSpPr>
          <p:cNvPr id="18" name="Text 15"/>
          <p:cNvSpPr/>
          <p:nvPr/>
        </p:nvSpPr>
        <p:spPr>
          <a:xfrm>
            <a:off x="1997869" y="6782514"/>
            <a:ext cx="5664398" cy="537924"/>
          </a:xfrm>
          <a:prstGeom prst="rect">
            <a:avLst/>
          </a:prstGeom>
          <a:noFill/>
          <a:ln/>
        </p:spPr>
        <p:txBody>
          <a:bodyPr wrap="square" lIns="0" tIns="0" rIns="0" bIns="0" rtlCol="0" anchor="t"/>
          <a:lstStyle/>
          <a:p>
            <a:pPr marL="0" indent="0" algn="l">
              <a:lnSpc>
                <a:spcPts val="2100"/>
              </a:lnSpc>
              <a:buNone/>
            </a:pPr>
            <a:r>
              <a:rPr lang="en-US" sz="1300" dirty="0">
                <a:solidFill>
                  <a:srgbClr val="4B4A4A"/>
                </a:solidFill>
                <a:latin typeface="Geist" pitchFamily="34" charset="0"/>
                <a:ea typeface="Geist" pitchFamily="34" charset="-122"/>
                <a:cs typeface="Geist" pitchFamily="34" charset="-120"/>
              </a:rPr>
              <a:t>AI-powered analytics enable informed decisions and automation for precision farming</a:t>
            </a:r>
            <a:endParaRPr lang="en-US" sz="1300" dirty="0"/>
          </a:p>
        </p:txBody>
      </p:sp>
      <p:pic>
        <p:nvPicPr>
          <p:cNvPr id="19" name="Image 1" descr="preencod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9938" y="1958816"/>
            <a:ext cx="4559975" cy="4559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4630400" cy="2525673"/>
          </a:xfrm>
          <a:prstGeom prst="rect">
            <a:avLst/>
          </a:prstGeom>
        </p:spPr>
      </p:pic>
      <p:sp>
        <p:nvSpPr>
          <p:cNvPr id="3" name="Shape 0"/>
          <p:cNvSpPr/>
          <p:nvPr/>
        </p:nvSpPr>
        <p:spPr>
          <a:xfrm>
            <a:off x="1229320" y="3235643"/>
            <a:ext cx="1700808" cy="361474"/>
          </a:xfrm>
          <a:prstGeom prst="roundRect">
            <a:avLst>
              <a:gd name="adj" fmla="val 38331"/>
            </a:avLst>
          </a:prstGeom>
          <a:solidFill>
            <a:srgbClr val="CCFFEF"/>
          </a:solidFill>
          <a:ln/>
        </p:spPr>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4692" y="3339346"/>
            <a:ext cx="153948" cy="153948"/>
          </a:xfrm>
          <a:prstGeom prst="rect">
            <a:avLst/>
          </a:prstGeom>
        </p:spPr>
      </p:pic>
      <p:sp>
        <p:nvSpPr>
          <p:cNvPr id="5" name="Text 1"/>
          <p:cNvSpPr/>
          <p:nvPr/>
        </p:nvSpPr>
        <p:spPr>
          <a:xfrm>
            <a:off x="1575554" y="3293269"/>
            <a:ext cx="1239203" cy="246221"/>
          </a:xfrm>
          <a:prstGeom prst="rect">
            <a:avLst/>
          </a:prstGeom>
          <a:noFill/>
          <a:ln/>
        </p:spPr>
        <p:txBody>
          <a:bodyPr wrap="none" lIns="0" tIns="0" rIns="0" bIns="0" rtlCol="0" anchor="t"/>
          <a:lstStyle/>
          <a:p>
            <a:pPr marL="0" indent="0" algn="l">
              <a:lnSpc>
                <a:spcPts val="1900"/>
              </a:lnSpc>
              <a:buNone/>
            </a:pPr>
            <a:r>
              <a:rPr lang="en-US" sz="1200" dirty="0">
                <a:solidFill>
                  <a:srgbClr val="4B4A4A"/>
                </a:solidFill>
                <a:latin typeface="Geist" pitchFamily="34" charset="0"/>
                <a:ea typeface="Geist" pitchFamily="34" charset="-122"/>
                <a:cs typeface="Geist" pitchFamily="34" charset="-120"/>
              </a:rPr>
              <a:t>MARKET TRENDS</a:t>
            </a:r>
            <a:endParaRPr lang="en-US" sz="1200" dirty="0"/>
          </a:p>
        </p:txBody>
      </p:sp>
      <p:sp>
        <p:nvSpPr>
          <p:cNvPr id="6" name="Text 2"/>
          <p:cNvSpPr/>
          <p:nvPr/>
        </p:nvSpPr>
        <p:spPr>
          <a:xfrm>
            <a:off x="1229320" y="3674031"/>
            <a:ext cx="11612166" cy="601385"/>
          </a:xfrm>
          <a:prstGeom prst="rect">
            <a:avLst/>
          </a:prstGeom>
          <a:noFill/>
          <a:ln/>
        </p:spPr>
        <p:txBody>
          <a:bodyPr wrap="none" lIns="0" tIns="0" rIns="0" bIns="0" rtlCol="0" anchor="t"/>
          <a:lstStyle/>
          <a:p>
            <a:pPr marL="0" indent="0" algn="l">
              <a:lnSpc>
                <a:spcPts val="4700"/>
              </a:lnSpc>
              <a:buNone/>
            </a:pPr>
            <a:r>
              <a:rPr lang="en-US" sz="3750" b="1" dirty="0">
                <a:solidFill>
                  <a:srgbClr val="006747"/>
                </a:solidFill>
                <a:latin typeface="Noto Serif SC Bold" pitchFamily="34" charset="0"/>
                <a:ea typeface="Noto Serif SC Bold" pitchFamily="34" charset="-122"/>
                <a:cs typeface="Noto Serif SC Bold" pitchFamily="34" charset="-120"/>
              </a:rPr>
              <a:t>Market Momentum: IoT Agriculture is Booming</a:t>
            </a:r>
            <a:endParaRPr lang="en-US" sz="3750" dirty="0"/>
          </a:p>
        </p:txBody>
      </p:sp>
      <p:sp>
        <p:nvSpPr>
          <p:cNvPr id="7" name="Text 3"/>
          <p:cNvSpPr/>
          <p:nvPr/>
        </p:nvSpPr>
        <p:spPr>
          <a:xfrm>
            <a:off x="1229320" y="4564023"/>
            <a:ext cx="12171640" cy="615553"/>
          </a:xfrm>
          <a:prstGeom prst="rect">
            <a:avLst/>
          </a:prstGeom>
          <a:noFill/>
          <a:ln/>
        </p:spPr>
        <p:txBody>
          <a:bodyPr wrap="square" lIns="0" tIns="0" rIns="0" bIns="0" rtlCol="0" anchor="t"/>
          <a:lstStyle/>
          <a:p>
            <a:pPr marL="0" indent="0" algn="l">
              <a:lnSpc>
                <a:spcPts val="2400"/>
              </a:lnSpc>
              <a:buNone/>
            </a:pPr>
            <a:r>
              <a:rPr lang="en-US" sz="1500" dirty="0">
                <a:solidFill>
                  <a:srgbClr val="4B4A4A"/>
                </a:solidFill>
                <a:latin typeface="Geist" pitchFamily="34" charset="0"/>
                <a:ea typeface="Geist" pitchFamily="34" charset="-122"/>
                <a:cs typeface="Geist" pitchFamily="34" charset="-120"/>
              </a:rPr>
              <a:t>The agricultural IoT sector is experiencing unprecedented growth, driven by increasing demand for sustainable and efficient farming solutions worldwide.</a:t>
            </a:r>
            <a:endParaRPr lang="en-US" sz="1500" dirty="0"/>
          </a:p>
        </p:txBody>
      </p:sp>
      <p:sp>
        <p:nvSpPr>
          <p:cNvPr id="8" name="Text 4"/>
          <p:cNvSpPr/>
          <p:nvPr/>
        </p:nvSpPr>
        <p:spPr>
          <a:xfrm>
            <a:off x="1229320" y="5492234"/>
            <a:ext cx="2862501" cy="634960"/>
          </a:xfrm>
          <a:prstGeom prst="rect">
            <a:avLst/>
          </a:prstGeom>
          <a:noFill/>
          <a:ln/>
        </p:spPr>
        <p:txBody>
          <a:bodyPr wrap="none" lIns="0" tIns="0" rIns="0" bIns="0" rtlCol="0" anchor="t"/>
          <a:lstStyle/>
          <a:p>
            <a:pPr marL="0" indent="0" algn="ctr">
              <a:lnSpc>
                <a:spcPts val="5000"/>
              </a:lnSpc>
              <a:buNone/>
            </a:pPr>
            <a:r>
              <a:rPr lang="en-US" sz="5000" b="1" dirty="0">
                <a:solidFill>
                  <a:srgbClr val="4B4A4A"/>
                </a:solidFill>
                <a:latin typeface="Noto Serif SC Bold" pitchFamily="34" charset="0"/>
                <a:ea typeface="Noto Serif SC Bold" pitchFamily="34" charset="-122"/>
                <a:cs typeface="Noto Serif SC Bold" pitchFamily="34" charset="-120"/>
              </a:rPr>
              <a:t>$13.7B</a:t>
            </a:r>
            <a:endParaRPr lang="en-US" sz="5000" dirty="0"/>
          </a:p>
        </p:txBody>
      </p:sp>
      <p:sp>
        <p:nvSpPr>
          <p:cNvPr id="9" name="Text 5"/>
          <p:cNvSpPr/>
          <p:nvPr/>
        </p:nvSpPr>
        <p:spPr>
          <a:xfrm>
            <a:off x="1457801" y="6367701"/>
            <a:ext cx="2405420" cy="300633"/>
          </a:xfrm>
          <a:prstGeom prst="rect">
            <a:avLst/>
          </a:prstGeom>
          <a:noFill/>
          <a:ln/>
        </p:spPr>
        <p:txBody>
          <a:bodyPr wrap="none" lIns="0" tIns="0" rIns="0" bIns="0" rtlCol="0" anchor="t"/>
          <a:lstStyle/>
          <a:p>
            <a:pPr marL="0" indent="0" algn="ctr">
              <a:lnSpc>
                <a:spcPts val="2350"/>
              </a:lnSpc>
              <a:buNone/>
            </a:pPr>
            <a:r>
              <a:rPr lang="en-US" sz="1850" b="1" dirty="0">
                <a:solidFill>
                  <a:srgbClr val="4B4A4A"/>
                </a:solidFill>
                <a:latin typeface="Noto Serif SC Bold" pitchFamily="34" charset="0"/>
                <a:ea typeface="Noto Serif SC Bold" pitchFamily="34" charset="-122"/>
                <a:cs typeface="Noto Serif SC Bold" pitchFamily="34" charset="-120"/>
              </a:rPr>
              <a:t>2023 Market Value</a:t>
            </a:r>
            <a:endParaRPr lang="en-US" sz="1850" dirty="0"/>
          </a:p>
        </p:txBody>
      </p:sp>
      <p:sp>
        <p:nvSpPr>
          <p:cNvPr id="10" name="Text 6"/>
          <p:cNvSpPr/>
          <p:nvPr/>
        </p:nvSpPr>
        <p:spPr>
          <a:xfrm>
            <a:off x="1229320" y="6783705"/>
            <a:ext cx="2862501" cy="615553"/>
          </a:xfrm>
          <a:prstGeom prst="rect">
            <a:avLst/>
          </a:prstGeom>
          <a:noFill/>
          <a:ln/>
        </p:spPr>
        <p:txBody>
          <a:bodyPr wrap="square" lIns="0" tIns="0" rIns="0" bIns="0" rtlCol="0" anchor="t"/>
          <a:lstStyle/>
          <a:p>
            <a:pPr marL="0" indent="0" algn="ctr">
              <a:lnSpc>
                <a:spcPts val="2400"/>
              </a:lnSpc>
              <a:buNone/>
            </a:pPr>
            <a:r>
              <a:rPr lang="en-US" sz="1500" dirty="0">
                <a:solidFill>
                  <a:srgbClr val="4B4A4A"/>
                </a:solidFill>
                <a:latin typeface="Geist" pitchFamily="34" charset="0"/>
                <a:ea typeface="Geist" pitchFamily="34" charset="-122"/>
                <a:cs typeface="Geist" pitchFamily="34" charset="-120"/>
              </a:rPr>
              <a:t>Current global IoT agriculture market valuation</a:t>
            </a:r>
            <a:endParaRPr lang="en-US" sz="1500" dirty="0"/>
          </a:p>
        </p:txBody>
      </p:sp>
      <p:sp>
        <p:nvSpPr>
          <p:cNvPr id="11" name="Text 7"/>
          <p:cNvSpPr/>
          <p:nvPr/>
        </p:nvSpPr>
        <p:spPr>
          <a:xfrm>
            <a:off x="4332327" y="5492234"/>
            <a:ext cx="2862501" cy="634960"/>
          </a:xfrm>
          <a:prstGeom prst="rect">
            <a:avLst/>
          </a:prstGeom>
          <a:noFill/>
          <a:ln/>
        </p:spPr>
        <p:txBody>
          <a:bodyPr wrap="none" lIns="0" tIns="0" rIns="0" bIns="0" rtlCol="0" anchor="t"/>
          <a:lstStyle/>
          <a:p>
            <a:pPr marL="0" indent="0" algn="ctr">
              <a:lnSpc>
                <a:spcPts val="5000"/>
              </a:lnSpc>
              <a:buNone/>
            </a:pPr>
            <a:r>
              <a:rPr lang="en-US" sz="5000" b="1" dirty="0">
                <a:solidFill>
                  <a:srgbClr val="4B4A4A"/>
                </a:solidFill>
                <a:latin typeface="Noto Serif SC Bold" pitchFamily="34" charset="0"/>
                <a:ea typeface="Noto Serif SC Bold" pitchFamily="34" charset="-122"/>
                <a:cs typeface="Noto Serif SC Bold" pitchFamily="34" charset="-120"/>
              </a:rPr>
              <a:t>$22.6B</a:t>
            </a:r>
            <a:endParaRPr lang="en-US" sz="5000" dirty="0"/>
          </a:p>
        </p:txBody>
      </p:sp>
      <p:sp>
        <p:nvSpPr>
          <p:cNvPr id="12" name="Text 8"/>
          <p:cNvSpPr/>
          <p:nvPr/>
        </p:nvSpPr>
        <p:spPr>
          <a:xfrm>
            <a:off x="4560808" y="6367701"/>
            <a:ext cx="2405420" cy="300633"/>
          </a:xfrm>
          <a:prstGeom prst="rect">
            <a:avLst/>
          </a:prstGeom>
          <a:noFill/>
          <a:ln/>
        </p:spPr>
        <p:txBody>
          <a:bodyPr wrap="none" lIns="0" tIns="0" rIns="0" bIns="0" rtlCol="0" anchor="t"/>
          <a:lstStyle/>
          <a:p>
            <a:pPr marL="0" indent="0" algn="ctr">
              <a:lnSpc>
                <a:spcPts val="2350"/>
              </a:lnSpc>
              <a:buNone/>
            </a:pPr>
            <a:r>
              <a:rPr lang="en-US" sz="1850" b="1" dirty="0">
                <a:solidFill>
                  <a:srgbClr val="4B4A4A"/>
                </a:solidFill>
                <a:latin typeface="Noto Serif SC Bold" pitchFamily="34" charset="0"/>
                <a:ea typeface="Noto Serif SC Bold" pitchFamily="34" charset="-122"/>
                <a:cs typeface="Noto Serif SC Bold" pitchFamily="34" charset="-120"/>
              </a:rPr>
              <a:t>2028 Projection</a:t>
            </a:r>
            <a:endParaRPr lang="en-US" sz="1850" dirty="0"/>
          </a:p>
        </p:txBody>
      </p:sp>
      <p:sp>
        <p:nvSpPr>
          <p:cNvPr id="13" name="Text 9"/>
          <p:cNvSpPr/>
          <p:nvPr/>
        </p:nvSpPr>
        <p:spPr>
          <a:xfrm>
            <a:off x="4332327" y="6783705"/>
            <a:ext cx="2862501" cy="615553"/>
          </a:xfrm>
          <a:prstGeom prst="rect">
            <a:avLst/>
          </a:prstGeom>
          <a:noFill/>
          <a:ln/>
        </p:spPr>
        <p:txBody>
          <a:bodyPr wrap="square" lIns="0" tIns="0" rIns="0" bIns="0" rtlCol="0" anchor="t"/>
          <a:lstStyle/>
          <a:p>
            <a:pPr marL="0" indent="0" algn="ctr">
              <a:lnSpc>
                <a:spcPts val="2400"/>
              </a:lnSpc>
              <a:buNone/>
            </a:pPr>
            <a:r>
              <a:rPr lang="en-US" sz="1500" dirty="0">
                <a:solidFill>
                  <a:srgbClr val="4B4A4A"/>
                </a:solidFill>
                <a:latin typeface="Geist" pitchFamily="34" charset="0"/>
                <a:ea typeface="Geist" pitchFamily="34" charset="-122"/>
                <a:cs typeface="Geist" pitchFamily="34" charset="-120"/>
              </a:rPr>
              <a:t>Expected market size with 10.7% CAGR</a:t>
            </a:r>
            <a:endParaRPr lang="en-US" sz="1500" dirty="0"/>
          </a:p>
        </p:txBody>
      </p:sp>
      <p:sp>
        <p:nvSpPr>
          <p:cNvPr id="14" name="Text 10"/>
          <p:cNvSpPr/>
          <p:nvPr/>
        </p:nvSpPr>
        <p:spPr>
          <a:xfrm>
            <a:off x="7435334" y="5492234"/>
            <a:ext cx="2862501" cy="634960"/>
          </a:xfrm>
          <a:prstGeom prst="rect">
            <a:avLst/>
          </a:prstGeom>
          <a:noFill/>
          <a:ln/>
        </p:spPr>
        <p:txBody>
          <a:bodyPr wrap="none" lIns="0" tIns="0" rIns="0" bIns="0" rtlCol="0" anchor="t"/>
          <a:lstStyle/>
          <a:p>
            <a:pPr marL="0" indent="0" algn="ctr">
              <a:lnSpc>
                <a:spcPts val="5000"/>
              </a:lnSpc>
              <a:buNone/>
            </a:pPr>
            <a:r>
              <a:rPr lang="en-US" sz="5000" b="1" dirty="0">
                <a:solidFill>
                  <a:srgbClr val="4B4A4A"/>
                </a:solidFill>
                <a:latin typeface="Noto Serif SC Bold" pitchFamily="34" charset="0"/>
                <a:ea typeface="Noto Serif SC Bold" pitchFamily="34" charset="-122"/>
                <a:cs typeface="Noto Serif SC Bold" pitchFamily="34" charset="-120"/>
              </a:rPr>
              <a:t>100M</a:t>
            </a:r>
            <a:endParaRPr lang="en-US" sz="5000" dirty="0"/>
          </a:p>
        </p:txBody>
      </p:sp>
      <p:sp>
        <p:nvSpPr>
          <p:cNvPr id="15" name="Text 11"/>
          <p:cNvSpPr/>
          <p:nvPr/>
        </p:nvSpPr>
        <p:spPr>
          <a:xfrm>
            <a:off x="7663815" y="6367701"/>
            <a:ext cx="2405420" cy="300633"/>
          </a:xfrm>
          <a:prstGeom prst="rect">
            <a:avLst/>
          </a:prstGeom>
          <a:noFill/>
          <a:ln/>
        </p:spPr>
        <p:txBody>
          <a:bodyPr wrap="none" lIns="0" tIns="0" rIns="0" bIns="0" rtlCol="0" anchor="t"/>
          <a:lstStyle/>
          <a:p>
            <a:pPr marL="0" indent="0" algn="ctr">
              <a:lnSpc>
                <a:spcPts val="2350"/>
              </a:lnSpc>
              <a:buNone/>
            </a:pPr>
            <a:r>
              <a:rPr lang="en-US" sz="1850" b="1" dirty="0">
                <a:solidFill>
                  <a:srgbClr val="4B4A4A"/>
                </a:solidFill>
                <a:latin typeface="Noto Serif SC Bold" pitchFamily="34" charset="0"/>
                <a:ea typeface="Noto Serif SC Bold" pitchFamily="34" charset="-122"/>
                <a:cs typeface="Noto Serif SC Bold" pitchFamily="34" charset="-120"/>
              </a:rPr>
              <a:t>Connected Devices</a:t>
            </a:r>
            <a:endParaRPr lang="en-US" sz="1850" dirty="0"/>
          </a:p>
        </p:txBody>
      </p:sp>
      <p:sp>
        <p:nvSpPr>
          <p:cNvPr id="16" name="Text 12"/>
          <p:cNvSpPr/>
          <p:nvPr/>
        </p:nvSpPr>
        <p:spPr>
          <a:xfrm>
            <a:off x="7435334" y="6783705"/>
            <a:ext cx="2862501" cy="615553"/>
          </a:xfrm>
          <a:prstGeom prst="rect">
            <a:avLst/>
          </a:prstGeom>
          <a:noFill/>
          <a:ln/>
        </p:spPr>
        <p:txBody>
          <a:bodyPr wrap="square" lIns="0" tIns="0" rIns="0" bIns="0" rtlCol="0" anchor="t"/>
          <a:lstStyle/>
          <a:p>
            <a:pPr marL="0" indent="0" algn="ctr">
              <a:lnSpc>
                <a:spcPts val="2400"/>
              </a:lnSpc>
              <a:buNone/>
            </a:pPr>
            <a:r>
              <a:rPr lang="en-US" sz="1500" dirty="0">
                <a:solidFill>
                  <a:srgbClr val="4B4A4A"/>
                </a:solidFill>
                <a:latin typeface="Geist" pitchFamily="34" charset="0"/>
                <a:ea typeface="Geist" pitchFamily="34" charset="-122"/>
                <a:cs typeface="Geist" pitchFamily="34" charset="-120"/>
              </a:rPr>
              <a:t>Devices already deployed worldwide</a:t>
            </a:r>
            <a:endParaRPr lang="en-US" sz="1500" dirty="0"/>
          </a:p>
        </p:txBody>
      </p:sp>
      <p:sp>
        <p:nvSpPr>
          <p:cNvPr id="17" name="Text 13"/>
          <p:cNvSpPr/>
          <p:nvPr/>
        </p:nvSpPr>
        <p:spPr>
          <a:xfrm>
            <a:off x="10538341" y="5492234"/>
            <a:ext cx="2862620" cy="634960"/>
          </a:xfrm>
          <a:prstGeom prst="rect">
            <a:avLst/>
          </a:prstGeom>
          <a:noFill/>
          <a:ln/>
        </p:spPr>
        <p:txBody>
          <a:bodyPr wrap="none" lIns="0" tIns="0" rIns="0" bIns="0" rtlCol="0" anchor="t"/>
          <a:lstStyle/>
          <a:p>
            <a:pPr marL="0" indent="0" algn="ctr">
              <a:lnSpc>
                <a:spcPts val="5000"/>
              </a:lnSpc>
              <a:buNone/>
            </a:pPr>
            <a:r>
              <a:rPr lang="en-US" sz="5000" b="1" dirty="0">
                <a:solidFill>
                  <a:srgbClr val="4B4A4A"/>
                </a:solidFill>
                <a:latin typeface="Noto Serif SC Bold" pitchFamily="34" charset="0"/>
                <a:ea typeface="Noto Serif SC Bold" pitchFamily="34" charset="-122"/>
                <a:cs typeface="Noto Serif SC Bold" pitchFamily="34" charset="-120"/>
              </a:rPr>
              <a:t>$7.8B</a:t>
            </a:r>
            <a:endParaRPr lang="en-US" sz="5000" dirty="0"/>
          </a:p>
        </p:txBody>
      </p:sp>
      <p:sp>
        <p:nvSpPr>
          <p:cNvPr id="18" name="Text 14"/>
          <p:cNvSpPr/>
          <p:nvPr/>
        </p:nvSpPr>
        <p:spPr>
          <a:xfrm>
            <a:off x="10766941" y="6367701"/>
            <a:ext cx="2405420" cy="300633"/>
          </a:xfrm>
          <a:prstGeom prst="rect">
            <a:avLst/>
          </a:prstGeom>
          <a:noFill/>
          <a:ln/>
        </p:spPr>
        <p:txBody>
          <a:bodyPr wrap="none" lIns="0" tIns="0" rIns="0" bIns="0" rtlCol="0" anchor="t"/>
          <a:lstStyle/>
          <a:p>
            <a:pPr marL="0" indent="0" algn="ctr">
              <a:lnSpc>
                <a:spcPts val="2350"/>
              </a:lnSpc>
              <a:buNone/>
            </a:pPr>
            <a:r>
              <a:rPr lang="en-US" sz="1850" b="1" dirty="0">
                <a:solidFill>
                  <a:srgbClr val="4B4A4A"/>
                </a:solidFill>
                <a:latin typeface="Noto Serif SC Bold" pitchFamily="34" charset="0"/>
                <a:ea typeface="Noto Serif SC Bold" pitchFamily="34" charset="-122"/>
                <a:cs typeface="Noto Serif SC Bold" pitchFamily="34" charset="-120"/>
              </a:rPr>
              <a:t>Precision Farming</a:t>
            </a:r>
            <a:endParaRPr lang="en-US" sz="1850" dirty="0"/>
          </a:p>
        </p:txBody>
      </p:sp>
      <p:sp>
        <p:nvSpPr>
          <p:cNvPr id="19" name="Text 15"/>
          <p:cNvSpPr/>
          <p:nvPr/>
        </p:nvSpPr>
        <p:spPr>
          <a:xfrm>
            <a:off x="10538341" y="6783705"/>
            <a:ext cx="2862620" cy="307777"/>
          </a:xfrm>
          <a:prstGeom prst="rect">
            <a:avLst/>
          </a:prstGeom>
          <a:noFill/>
          <a:ln/>
        </p:spPr>
        <p:txBody>
          <a:bodyPr wrap="none" lIns="0" tIns="0" rIns="0" bIns="0" rtlCol="0" anchor="t"/>
          <a:lstStyle/>
          <a:p>
            <a:pPr marL="0" indent="0" algn="ctr">
              <a:lnSpc>
                <a:spcPts val="2400"/>
              </a:lnSpc>
              <a:buNone/>
            </a:pPr>
            <a:r>
              <a:rPr lang="en-US" sz="1500" dirty="0">
                <a:solidFill>
                  <a:srgbClr val="4B4A4A"/>
                </a:solidFill>
                <a:latin typeface="Geist" pitchFamily="34" charset="0"/>
                <a:ea typeface="Geist" pitchFamily="34" charset="-122"/>
                <a:cs typeface="Geist" pitchFamily="34" charset="-120"/>
              </a:rPr>
              <a:t>Largest segment value in 2022</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1414701" y="1104305"/>
            <a:ext cx="10942915" cy="583049"/>
          </a:xfrm>
          <a:prstGeom prst="rect">
            <a:avLst/>
          </a:prstGeom>
          <a:noFill/>
          <a:ln/>
        </p:spPr>
        <p:txBody>
          <a:bodyPr wrap="none" lIns="0" tIns="0" rIns="0" bIns="0" rtlCol="0" anchor="t"/>
          <a:lstStyle/>
          <a:p>
            <a:pPr marL="0" indent="0" algn="l">
              <a:lnSpc>
                <a:spcPts val="4550"/>
              </a:lnSpc>
              <a:buNone/>
            </a:pPr>
            <a:r>
              <a:rPr lang="en-US" sz="3650" b="1" dirty="0">
                <a:solidFill>
                  <a:srgbClr val="006747"/>
                </a:solidFill>
                <a:latin typeface="Noto Serif SC Bold" pitchFamily="34" charset="0"/>
                <a:ea typeface="Noto Serif SC Bold" pitchFamily="34" charset="-122"/>
                <a:cs typeface="Noto Serif SC Bold" pitchFamily="34" charset="-120"/>
              </a:rPr>
              <a:t>Key IoT Components Powering Smart Farming</a:t>
            </a:r>
            <a:endParaRPr lang="en-US" sz="3650" dirty="0"/>
          </a:p>
        </p:txBody>
      </p:sp>
      <p:sp>
        <p:nvSpPr>
          <p:cNvPr id="3" name="Text 1"/>
          <p:cNvSpPr/>
          <p:nvPr/>
        </p:nvSpPr>
        <p:spPr>
          <a:xfrm>
            <a:off x="1414701" y="2060496"/>
            <a:ext cx="11800880" cy="298490"/>
          </a:xfrm>
          <a:prstGeom prst="rect">
            <a:avLst/>
          </a:prstGeom>
          <a:noFill/>
          <a:ln/>
        </p:spPr>
        <p:txBody>
          <a:bodyPr wrap="non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Modern agricultural IoT systems integrate multiple technologies to create a comprehensive ecosystem for intelligent farm management.</a:t>
            </a:r>
            <a:endParaRPr lang="en-US" sz="1450" dirty="0"/>
          </a:p>
        </p:txBody>
      </p:sp>
      <p:pic>
        <p:nvPicPr>
          <p:cNvPr id="4"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4701" y="2568773"/>
            <a:ext cx="559713" cy="559713"/>
          </a:xfrm>
          <a:prstGeom prst="rect">
            <a:avLst/>
          </a:prstGeom>
        </p:spPr>
      </p:pic>
      <p:sp>
        <p:nvSpPr>
          <p:cNvPr id="5" name="Text 2"/>
          <p:cNvSpPr/>
          <p:nvPr/>
        </p:nvSpPr>
        <p:spPr>
          <a:xfrm>
            <a:off x="1414701" y="3361611"/>
            <a:ext cx="2332196" cy="291465"/>
          </a:xfrm>
          <a:prstGeom prst="rect">
            <a:avLst/>
          </a:prstGeom>
          <a:noFill/>
          <a:ln/>
        </p:spPr>
        <p:txBody>
          <a:bodyPr wrap="none" lIns="0" tIns="0" rIns="0" bIns="0" rtlCol="0" anchor="t"/>
          <a:lstStyle/>
          <a:p>
            <a:pPr marL="0" indent="0" algn="l">
              <a:lnSpc>
                <a:spcPts val="2250"/>
              </a:lnSpc>
              <a:buNone/>
            </a:pPr>
            <a:r>
              <a:rPr lang="en-US" sz="1800" b="1" dirty="0">
                <a:solidFill>
                  <a:srgbClr val="4B4A4A"/>
                </a:solidFill>
                <a:latin typeface="Noto Serif SC Bold" pitchFamily="34" charset="0"/>
                <a:ea typeface="Noto Serif SC Bold" pitchFamily="34" charset="-122"/>
                <a:cs typeface="Noto Serif SC Bold" pitchFamily="34" charset="-120"/>
              </a:rPr>
              <a:t>Smart Sensors</a:t>
            </a:r>
            <a:endParaRPr lang="en-US" sz="1800" dirty="0"/>
          </a:p>
        </p:txBody>
      </p:sp>
      <p:sp>
        <p:nvSpPr>
          <p:cNvPr id="6" name="Text 3"/>
          <p:cNvSpPr/>
          <p:nvPr/>
        </p:nvSpPr>
        <p:spPr>
          <a:xfrm>
            <a:off x="1414701" y="3764994"/>
            <a:ext cx="3778210" cy="895469"/>
          </a:xfrm>
          <a:prstGeom prst="rect">
            <a:avLst/>
          </a:prstGeom>
          <a:noFill/>
          <a:ln/>
        </p:spPr>
        <p:txBody>
          <a:bodyPr wrap="squar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Advanced sensors continuously measure soil moisture, temperature, nutrient levels, and crop health indicators in real-time</a:t>
            </a:r>
            <a:endParaRPr lang="en-US" sz="145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6035" y="2568773"/>
            <a:ext cx="559713" cy="559713"/>
          </a:xfrm>
          <a:prstGeom prst="rect">
            <a:avLst/>
          </a:prstGeom>
        </p:spPr>
      </p:pic>
      <p:sp>
        <p:nvSpPr>
          <p:cNvPr id="8" name="Text 4"/>
          <p:cNvSpPr/>
          <p:nvPr/>
        </p:nvSpPr>
        <p:spPr>
          <a:xfrm>
            <a:off x="5426035" y="3361611"/>
            <a:ext cx="2332196" cy="291465"/>
          </a:xfrm>
          <a:prstGeom prst="rect">
            <a:avLst/>
          </a:prstGeom>
          <a:noFill/>
          <a:ln/>
        </p:spPr>
        <p:txBody>
          <a:bodyPr wrap="none" lIns="0" tIns="0" rIns="0" bIns="0" rtlCol="0" anchor="t"/>
          <a:lstStyle/>
          <a:p>
            <a:pPr marL="0" indent="0" algn="l">
              <a:lnSpc>
                <a:spcPts val="2250"/>
              </a:lnSpc>
              <a:buNone/>
            </a:pPr>
            <a:r>
              <a:rPr lang="en-US" sz="1800" b="1" dirty="0">
                <a:solidFill>
                  <a:srgbClr val="4B4A4A"/>
                </a:solidFill>
                <a:latin typeface="Noto Serif SC Bold" pitchFamily="34" charset="0"/>
                <a:ea typeface="Noto Serif SC Bold" pitchFamily="34" charset="-122"/>
                <a:cs typeface="Noto Serif SC Bold" pitchFamily="34" charset="-120"/>
              </a:rPr>
              <a:t>Cloud Platforms</a:t>
            </a:r>
            <a:endParaRPr lang="en-US" sz="1800" dirty="0"/>
          </a:p>
        </p:txBody>
      </p:sp>
      <p:sp>
        <p:nvSpPr>
          <p:cNvPr id="9" name="Text 5"/>
          <p:cNvSpPr/>
          <p:nvPr/>
        </p:nvSpPr>
        <p:spPr>
          <a:xfrm>
            <a:off x="5426035" y="3764994"/>
            <a:ext cx="3778210" cy="895469"/>
          </a:xfrm>
          <a:prstGeom prst="rect">
            <a:avLst/>
          </a:prstGeom>
          <a:noFill/>
          <a:ln/>
        </p:spPr>
        <p:txBody>
          <a:bodyPr wrap="squar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Robust cloud computing infrastructure for secure data storage, processing, and accessibility from anywhere</a:t>
            </a:r>
            <a:endParaRPr lang="en-US" sz="1450" dirty="0"/>
          </a:p>
        </p:txBody>
      </p:sp>
      <p:pic>
        <p:nvPicPr>
          <p:cNvPr id="10"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7370" y="2568773"/>
            <a:ext cx="559713" cy="559713"/>
          </a:xfrm>
          <a:prstGeom prst="rect">
            <a:avLst/>
          </a:prstGeom>
        </p:spPr>
      </p:pic>
      <p:sp>
        <p:nvSpPr>
          <p:cNvPr id="11" name="Text 6"/>
          <p:cNvSpPr/>
          <p:nvPr/>
        </p:nvSpPr>
        <p:spPr>
          <a:xfrm>
            <a:off x="9437370" y="3361611"/>
            <a:ext cx="2332196" cy="291465"/>
          </a:xfrm>
          <a:prstGeom prst="rect">
            <a:avLst/>
          </a:prstGeom>
          <a:noFill/>
          <a:ln/>
        </p:spPr>
        <p:txBody>
          <a:bodyPr wrap="none" lIns="0" tIns="0" rIns="0" bIns="0" rtlCol="0" anchor="t"/>
          <a:lstStyle/>
          <a:p>
            <a:pPr marL="0" indent="0" algn="l">
              <a:lnSpc>
                <a:spcPts val="2250"/>
              </a:lnSpc>
              <a:buNone/>
            </a:pPr>
            <a:r>
              <a:rPr lang="en-US" sz="1800" b="1" dirty="0">
                <a:solidFill>
                  <a:srgbClr val="4B4A4A"/>
                </a:solidFill>
                <a:latin typeface="Noto Serif SC Bold" pitchFamily="34" charset="0"/>
                <a:ea typeface="Noto Serif SC Bold" pitchFamily="34" charset="-122"/>
                <a:cs typeface="Noto Serif SC Bold" pitchFamily="34" charset="-120"/>
              </a:rPr>
              <a:t>AI Analytics</a:t>
            </a:r>
            <a:endParaRPr lang="en-US" sz="1800" dirty="0"/>
          </a:p>
        </p:txBody>
      </p:sp>
      <p:sp>
        <p:nvSpPr>
          <p:cNvPr id="12" name="Text 7"/>
          <p:cNvSpPr/>
          <p:nvPr/>
        </p:nvSpPr>
        <p:spPr>
          <a:xfrm>
            <a:off x="9437370" y="3764994"/>
            <a:ext cx="3778210" cy="895469"/>
          </a:xfrm>
          <a:prstGeom prst="rect">
            <a:avLst/>
          </a:prstGeom>
          <a:noFill/>
          <a:ln/>
        </p:spPr>
        <p:txBody>
          <a:bodyPr wrap="squar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Machine learning algorithms transform raw data into actionable insights for optimised farming decisions</a:t>
            </a:r>
            <a:endParaRPr lang="en-US" sz="1450" dirty="0"/>
          </a:p>
        </p:txBody>
      </p:sp>
      <p:pic>
        <p:nvPicPr>
          <p:cNvPr id="13"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4701" y="5033605"/>
            <a:ext cx="559713" cy="559713"/>
          </a:xfrm>
          <a:prstGeom prst="rect">
            <a:avLst/>
          </a:prstGeom>
        </p:spPr>
      </p:pic>
      <p:sp>
        <p:nvSpPr>
          <p:cNvPr id="14" name="Text 8"/>
          <p:cNvSpPr/>
          <p:nvPr/>
        </p:nvSpPr>
        <p:spPr>
          <a:xfrm>
            <a:off x="1414701" y="5826443"/>
            <a:ext cx="2332196" cy="291465"/>
          </a:xfrm>
          <a:prstGeom prst="rect">
            <a:avLst/>
          </a:prstGeom>
          <a:noFill/>
          <a:ln/>
        </p:spPr>
        <p:txBody>
          <a:bodyPr wrap="none" lIns="0" tIns="0" rIns="0" bIns="0" rtlCol="0" anchor="t"/>
          <a:lstStyle/>
          <a:p>
            <a:pPr marL="0" indent="0" algn="l">
              <a:lnSpc>
                <a:spcPts val="2250"/>
              </a:lnSpc>
              <a:buNone/>
            </a:pPr>
            <a:r>
              <a:rPr lang="en-US" sz="1800" b="1" dirty="0">
                <a:solidFill>
                  <a:srgbClr val="4B4A4A"/>
                </a:solidFill>
                <a:latin typeface="Noto Serif SC Bold" pitchFamily="34" charset="0"/>
                <a:ea typeface="Noto Serif SC Bold" pitchFamily="34" charset="-122"/>
                <a:cs typeface="Noto Serif SC Bold" pitchFamily="34" charset="-120"/>
              </a:rPr>
              <a:t>Automated Systems</a:t>
            </a:r>
            <a:endParaRPr lang="en-US" sz="1800" dirty="0"/>
          </a:p>
        </p:txBody>
      </p:sp>
      <p:sp>
        <p:nvSpPr>
          <p:cNvPr id="15" name="Text 9"/>
          <p:cNvSpPr/>
          <p:nvPr/>
        </p:nvSpPr>
        <p:spPr>
          <a:xfrm>
            <a:off x="1414701" y="6229826"/>
            <a:ext cx="3778210" cy="895469"/>
          </a:xfrm>
          <a:prstGeom prst="rect">
            <a:avLst/>
          </a:prstGeom>
          <a:noFill/>
          <a:ln/>
        </p:spPr>
        <p:txBody>
          <a:bodyPr wrap="squar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Intelligent irrigation and machinery systems that respond dynamically to real-time environmental data</a:t>
            </a:r>
            <a:endParaRPr lang="en-US" sz="1450" dirty="0"/>
          </a:p>
        </p:txBody>
      </p:sp>
      <p:pic>
        <p:nvPicPr>
          <p:cNvPr id="16"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26035" y="5033605"/>
            <a:ext cx="559713" cy="559713"/>
          </a:xfrm>
          <a:prstGeom prst="rect">
            <a:avLst/>
          </a:prstGeom>
        </p:spPr>
      </p:pic>
      <p:sp>
        <p:nvSpPr>
          <p:cNvPr id="17" name="Text 10"/>
          <p:cNvSpPr/>
          <p:nvPr/>
        </p:nvSpPr>
        <p:spPr>
          <a:xfrm>
            <a:off x="5426035" y="5826443"/>
            <a:ext cx="2696647" cy="291465"/>
          </a:xfrm>
          <a:prstGeom prst="rect">
            <a:avLst/>
          </a:prstGeom>
          <a:noFill/>
          <a:ln/>
        </p:spPr>
        <p:txBody>
          <a:bodyPr wrap="none" lIns="0" tIns="0" rIns="0" bIns="0" rtlCol="0" anchor="t"/>
          <a:lstStyle/>
          <a:p>
            <a:pPr marL="0" indent="0" algn="l">
              <a:lnSpc>
                <a:spcPts val="2250"/>
              </a:lnSpc>
              <a:buNone/>
            </a:pPr>
            <a:r>
              <a:rPr lang="en-US" sz="1800" b="1" dirty="0">
                <a:solidFill>
                  <a:srgbClr val="4B4A4A"/>
                </a:solidFill>
                <a:latin typeface="Noto Serif SC Bold" pitchFamily="34" charset="0"/>
                <a:ea typeface="Noto Serif SC Bold" pitchFamily="34" charset="-122"/>
                <a:cs typeface="Noto Serif SC Bold" pitchFamily="34" charset="-120"/>
              </a:rPr>
              <a:t>Connectivity Networks</a:t>
            </a:r>
            <a:endParaRPr lang="en-US" sz="1800" dirty="0"/>
          </a:p>
        </p:txBody>
      </p:sp>
      <p:sp>
        <p:nvSpPr>
          <p:cNvPr id="18" name="Text 11"/>
          <p:cNvSpPr/>
          <p:nvPr/>
        </p:nvSpPr>
        <p:spPr>
          <a:xfrm>
            <a:off x="5426035" y="6229826"/>
            <a:ext cx="3778210" cy="895469"/>
          </a:xfrm>
          <a:prstGeom prst="rect">
            <a:avLst/>
          </a:prstGeom>
          <a:noFill/>
          <a:ln/>
        </p:spPr>
        <p:txBody>
          <a:bodyPr wrap="square" lIns="0" tIns="0" rIns="0" bIns="0" rtlCol="0" anchor="t"/>
          <a:lstStyle/>
          <a:p>
            <a:pPr marL="0" indent="0" algn="l">
              <a:lnSpc>
                <a:spcPts val="2350"/>
              </a:lnSpc>
              <a:buNone/>
            </a:pPr>
            <a:r>
              <a:rPr lang="en-US" sz="1450" dirty="0">
                <a:solidFill>
                  <a:srgbClr val="4B4A4A"/>
                </a:solidFill>
                <a:latin typeface="Geist" pitchFamily="34" charset="0"/>
                <a:ea typeface="Geist" pitchFamily="34" charset="-122"/>
                <a:cs typeface="Geist" pitchFamily="34" charset="-120"/>
              </a:rPr>
              <a:t>Wireless infrastructure using cellular, Wi-Fi, and LoRaWAN technologies ensuring seamless communication</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9680" y="0"/>
            <a:ext cx="5760720" cy="8229600"/>
          </a:xfrm>
          <a:prstGeom prst="rect">
            <a:avLst/>
          </a:prstGeom>
        </p:spPr>
      </p:pic>
      <p:sp>
        <p:nvSpPr>
          <p:cNvPr id="3" name="Shape 0"/>
          <p:cNvSpPr/>
          <p:nvPr/>
        </p:nvSpPr>
        <p:spPr>
          <a:xfrm>
            <a:off x="632222" y="1382554"/>
            <a:ext cx="1963579" cy="339566"/>
          </a:xfrm>
          <a:prstGeom prst="roundRect">
            <a:avLst>
              <a:gd name="adj" fmla="val 38306"/>
            </a:avLst>
          </a:prstGeom>
          <a:solidFill>
            <a:srgbClr val="CCFFEF"/>
          </a:solidFill>
          <a:ln/>
        </p:spPr>
      </p:sp>
      <p:sp>
        <p:nvSpPr>
          <p:cNvPr id="4" name="Text 1"/>
          <p:cNvSpPr/>
          <p:nvPr/>
        </p:nvSpPr>
        <p:spPr>
          <a:xfrm>
            <a:off x="740569" y="1436727"/>
            <a:ext cx="1746885" cy="231219"/>
          </a:xfrm>
          <a:prstGeom prst="rect">
            <a:avLst/>
          </a:prstGeom>
          <a:noFill/>
          <a:ln/>
        </p:spPr>
        <p:txBody>
          <a:bodyPr wrap="none" lIns="0" tIns="0" rIns="0" bIns="0" rtlCol="0" anchor="t"/>
          <a:lstStyle/>
          <a:p>
            <a:pPr marL="0" indent="0" algn="l">
              <a:lnSpc>
                <a:spcPts val="1800"/>
              </a:lnSpc>
              <a:buNone/>
            </a:pPr>
            <a:r>
              <a:rPr lang="en-US" sz="1100" dirty="0">
                <a:solidFill>
                  <a:srgbClr val="4B4A4A"/>
                </a:solidFill>
                <a:latin typeface="Geist" pitchFamily="34" charset="0"/>
                <a:ea typeface="Geist" pitchFamily="34" charset="-122"/>
                <a:cs typeface="Geist" pitchFamily="34" charset="-120"/>
              </a:rPr>
              <a:t>PRECISION AGRICULTURE</a:t>
            </a:r>
            <a:endParaRPr lang="en-US" sz="1100" dirty="0"/>
          </a:p>
        </p:txBody>
      </p:sp>
      <p:sp>
        <p:nvSpPr>
          <p:cNvPr id="5" name="Text 2"/>
          <p:cNvSpPr/>
          <p:nvPr/>
        </p:nvSpPr>
        <p:spPr>
          <a:xfrm>
            <a:off x="632222" y="1794272"/>
            <a:ext cx="7879556" cy="1128951"/>
          </a:xfrm>
          <a:prstGeom prst="rect">
            <a:avLst/>
          </a:prstGeom>
          <a:noFill/>
          <a:ln/>
        </p:spPr>
        <p:txBody>
          <a:bodyPr wrap="square" lIns="0" tIns="0" rIns="0" bIns="0" rtlCol="0" anchor="t"/>
          <a:lstStyle/>
          <a:p>
            <a:pPr marL="0" indent="0" algn="l">
              <a:lnSpc>
                <a:spcPts val="4400"/>
              </a:lnSpc>
              <a:buNone/>
            </a:pPr>
            <a:r>
              <a:rPr lang="en-US" sz="3550" b="1" dirty="0">
                <a:solidFill>
                  <a:srgbClr val="006747"/>
                </a:solidFill>
                <a:latin typeface="Noto Serif SC Bold" pitchFamily="34" charset="0"/>
                <a:ea typeface="Noto Serif SC Bold" pitchFamily="34" charset="-122"/>
                <a:cs typeface="Noto Serif SC Bold" pitchFamily="34" charset="-120"/>
              </a:rPr>
              <a:t>Precision Farming: Maximising Yields, Minimising Waste</a:t>
            </a:r>
            <a:endParaRPr lang="en-US" sz="3550" dirty="0"/>
          </a:p>
        </p:txBody>
      </p:sp>
      <p:sp>
        <p:nvSpPr>
          <p:cNvPr id="6" name="Text 3"/>
          <p:cNvSpPr/>
          <p:nvPr/>
        </p:nvSpPr>
        <p:spPr>
          <a:xfrm>
            <a:off x="632222" y="3374827"/>
            <a:ext cx="3525441" cy="338733"/>
          </a:xfrm>
          <a:prstGeom prst="rect">
            <a:avLst/>
          </a:prstGeom>
          <a:noFill/>
          <a:ln/>
        </p:spPr>
        <p:txBody>
          <a:bodyPr wrap="none" lIns="0" tIns="0" rIns="0" bIns="0" rtlCol="0" anchor="t"/>
          <a:lstStyle/>
          <a:p>
            <a:pPr marL="0" indent="0" algn="l">
              <a:lnSpc>
                <a:spcPts val="2650"/>
              </a:lnSpc>
              <a:buNone/>
            </a:pPr>
            <a:r>
              <a:rPr lang="en-US" sz="2100" b="1" dirty="0">
                <a:solidFill>
                  <a:srgbClr val="006747"/>
                </a:solidFill>
                <a:latin typeface="Noto Serif SC Bold" pitchFamily="34" charset="0"/>
                <a:ea typeface="Noto Serif SC Bold" pitchFamily="34" charset="-122"/>
                <a:cs typeface="Noto Serif SC Bold" pitchFamily="34" charset="-120"/>
              </a:rPr>
              <a:t>Smart Irrigation Example</a:t>
            </a:r>
            <a:endParaRPr lang="en-US" sz="2100" dirty="0"/>
          </a:p>
        </p:txBody>
      </p:sp>
      <p:sp>
        <p:nvSpPr>
          <p:cNvPr id="7" name="Text 4"/>
          <p:cNvSpPr/>
          <p:nvPr/>
        </p:nvSpPr>
        <p:spPr>
          <a:xfrm>
            <a:off x="632222" y="3894177"/>
            <a:ext cx="3719393" cy="1155859"/>
          </a:xfrm>
          <a:prstGeom prst="rect">
            <a:avLst/>
          </a:prstGeom>
          <a:noFill/>
          <a:ln/>
        </p:spPr>
        <p:txBody>
          <a:bodyPr wrap="square" lIns="0" tIns="0" rIns="0" bIns="0" rtlCol="0" anchor="t"/>
          <a:lstStyle/>
          <a:p>
            <a:pPr marL="0" indent="0" algn="l">
              <a:lnSpc>
                <a:spcPts val="2250"/>
              </a:lnSpc>
              <a:buNone/>
            </a:pPr>
            <a:r>
              <a:rPr lang="en-US" sz="1400" dirty="0">
                <a:solidFill>
                  <a:srgbClr val="4B4A4A"/>
                </a:solidFill>
                <a:latin typeface="Geist" pitchFamily="34" charset="0"/>
                <a:ea typeface="Geist" pitchFamily="34" charset="-122"/>
                <a:cs typeface="Geist" pitchFamily="34" charset="-120"/>
              </a:rPr>
              <a:t>IoT-enabled irrigation systems use real-time soil moisture sensors to schedule watering with unprecedented accuracy, delivering water only when and where crops need it.</a:t>
            </a:r>
            <a:endParaRPr lang="en-US" sz="1400" dirty="0"/>
          </a:p>
        </p:txBody>
      </p:sp>
      <p:sp>
        <p:nvSpPr>
          <p:cNvPr id="8" name="Text 5"/>
          <p:cNvSpPr/>
          <p:nvPr/>
        </p:nvSpPr>
        <p:spPr>
          <a:xfrm>
            <a:off x="632222" y="5212556"/>
            <a:ext cx="3719393" cy="577929"/>
          </a:xfrm>
          <a:prstGeom prst="rect">
            <a:avLst/>
          </a:prstGeom>
          <a:noFill/>
          <a:ln/>
        </p:spPr>
        <p:txBody>
          <a:bodyPr wrap="square" lIns="0" tIns="0" rIns="0" bIns="0" rtlCol="0" anchor="t"/>
          <a:lstStyle/>
          <a:p>
            <a:pPr marL="342900" indent="-342900" algn="l">
              <a:lnSpc>
                <a:spcPts val="2250"/>
              </a:lnSpc>
              <a:buSzPct val="100000"/>
              <a:buChar char="•"/>
            </a:pPr>
            <a:r>
              <a:rPr lang="en-US" sz="1400" dirty="0">
                <a:solidFill>
                  <a:srgbClr val="4B4A4A"/>
                </a:solidFill>
                <a:latin typeface="Geist" pitchFamily="34" charset="0"/>
                <a:ea typeface="Geist" pitchFamily="34" charset="-122"/>
                <a:cs typeface="Geist" pitchFamily="34" charset="-120"/>
              </a:rPr>
              <a:t>Eliminates overwatering and underwatering issues</a:t>
            </a:r>
            <a:endParaRPr lang="en-US" sz="1400" dirty="0"/>
          </a:p>
        </p:txBody>
      </p:sp>
      <p:sp>
        <p:nvSpPr>
          <p:cNvPr id="9" name="Text 6"/>
          <p:cNvSpPr/>
          <p:nvPr/>
        </p:nvSpPr>
        <p:spPr>
          <a:xfrm>
            <a:off x="632222" y="5853708"/>
            <a:ext cx="3719393" cy="577929"/>
          </a:xfrm>
          <a:prstGeom prst="rect">
            <a:avLst/>
          </a:prstGeom>
          <a:noFill/>
          <a:ln/>
        </p:spPr>
        <p:txBody>
          <a:bodyPr wrap="square" lIns="0" tIns="0" rIns="0" bIns="0" rtlCol="0" anchor="t"/>
          <a:lstStyle/>
          <a:p>
            <a:pPr marL="342900" indent="-342900" algn="l">
              <a:lnSpc>
                <a:spcPts val="2250"/>
              </a:lnSpc>
              <a:buSzPct val="100000"/>
              <a:buChar char="•"/>
            </a:pPr>
            <a:r>
              <a:rPr lang="en-US" sz="1400" dirty="0">
                <a:solidFill>
                  <a:srgbClr val="4B4A4A"/>
                </a:solidFill>
                <a:latin typeface="Geist" pitchFamily="34" charset="0"/>
                <a:ea typeface="Geist" pitchFamily="34" charset="-122"/>
                <a:cs typeface="Geist" pitchFamily="34" charset="-120"/>
              </a:rPr>
              <a:t>Significantly reduces overall water consumption</a:t>
            </a:r>
            <a:endParaRPr lang="en-US" sz="1400" dirty="0"/>
          </a:p>
        </p:txBody>
      </p:sp>
      <p:sp>
        <p:nvSpPr>
          <p:cNvPr id="10" name="Text 7"/>
          <p:cNvSpPr/>
          <p:nvPr/>
        </p:nvSpPr>
        <p:spPr>
          <a:xfrm>
            <a:off x="632222" y="6494859"/>
            <a:ext cx="3719393" cy="288965"/>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4B4A4A"/>
                </a:solidFill>
                <a:latin typeface="Geist" pitchFamily="34" charset="0"/>
                <a:ea typeface="Geist" pitchFamily="34" charset="-122"/>
                <a:cs typeface="Geist" pitchFamily="34" charset="-120"/>
              </a:rPr>
              <a:t>Improves crop health and yield quality</a:t>
            </a:r>
            <a:endParaRPr lang="en-US" sz="1400" dirty="0"/>
          </a:p>
        </p:txBody>
      </p:sp>
      <p:sp>
        <p:nvSpPr>
          <p:cNvPr id="11" name="Text 8"/>
          <p:cNvSpPr/>
          <p:nvPr/>
        </p:nvSpPr>
        <p:spPr>
          <a:xfrm>
            <a:off x="4800005" y="3374827"/>
            <a:ext cx="3719393" cy="677466"/>
          </a:xfrm>
          <a:prstGeom prst="rect">
            <a:avLst/>
          </a:prstGeom>
          <a:noFill/>
          <a:ln/>
        </p:spPr>
        <p:txBody>
          <a:bodyPr wrap="square" lIns="0" tIns="0" rIns="0" bIns="0" rtlCol="0" anchor="t"/>
          <a:lstStyle/>
          <a:p>
            <a:pPr marL="0" indent="0" algn="l">
              <a:lnSpc>
                <a:spcPts val="2650"/>
              </a:lnSpc>
              <a:buNone/>
            </a:pPr>
            <a:r>
              <a:rPr lang="en-US" sz="2100" b="1" dirty="0">
                <a:solidFill>
                  <a:srgbClr val="006747"/>
                </a:solidFill>
                <a:latin typeface="Noto Serif SC Bold" pitchFamily="34" charset="0"/>
                <a:ea typeface="Noto Serif SC Bold" pitchFamily="34" charset="-122"/>
                <a:cs typeface="Noto Serif SC Bold" pitchFamily="34" charset="-120"/>
              </a:rPr>
              <a:t>Optimised Input Application</a:t>
            </a:r>
            <a:endParaRPr lang="en-US" sz="2100" dirty="0"/>
          </a:p>
        </p:txBody>
      </p:sp>
      <p:sp>
        <p:nvSpPr>
          <p:cNvPr id="12" name="Text 9"/>
          <p:cNvSpPr/>
          <p:nvPr/>
        </p:nvSpPr>
        <p:spPr>
          <a:xfrm>
            <a:off x="4800005" y="4232910"/>
            <a:ext cx="3719393" cy="1155859"/>
          </a:xfrm>
          <a:prstGeom prst="rect">
            <a:avLst/>
          </a:prstGeom>
          <a:noFill/>
          <a:ln/>
        </p:spPr>
        <p:txBody>
          <a:bodyPr wrap="square" lIns="0" tIns="0" rIns="0" bIns="0" rtlCol="0" anchor="t"/>
          <a:lstStyle/>
          <a:p>
            <a:pPr marL="0" indent="0" algn="l">
              <a:lnSpc>
                <a:spcPts val="2250"/>
              </a:lnSpc>
              <a:buNone/>
            </a:pPr>
            <a:r>
              <a:rPr lang="en-US" sz="1400" dirty="0">
                <a:solidFill>
                  <a:srgbClr val="4B4A4A"/>
                </a:solidFill>
                <a:latin typeface="Geist" pitchFamily="34" charset="0"/>
                <a:ea typeface="Geist" pitchFamily="34" charset="-122"/>
                <a:cs typeface="Geist" pitchFamily="34" charset="-120"/>
              </a:rPr>
              <a:t>Fertiliser and pesticide application is precisely calibrated to exact crop requirements based on continuous monitoring.</a:t>
            </a:r>
            <a:endParaRPr lang="en-US" sz="1400" dirty="0"/>
          </a:p>
        </p:txBody>
      </p:sp>
      <p:sp>
        <p:nvSpPr>
          <p:cNvPr id="13" name="Text 10"/>
          <p:cNvSpPr/>
          <p:nvPr/>
        </p:nvSpPr>
        <p:spPr>
          <a:xfrm>
            <a:off x="4800005" y="5551289"/>
            <a:ext cx="3719393" cy="288965"/>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4B4A4A"/>
                </a:solidFill>
                <a:latin typeface="Geist" pitchFamily="34" charset="0"/>
                <a:ea typeface="Geist" pitchFamily="34" charset="-122"/>
                <a:cs typeface="Geist" pitchFamily="34" charset="-120"/>
              </a:rPr>
              <a:t>Cuts input costs substantially</a:t>
            </a:r>
            <a:endParaRPr lang="en-US" sz="1400" dirty="0"/>
          </a:p>
        </p:txBody>
      </p:sp>
      <p:sp>
        <p:nvSpPr>
          <p:cNvPr id="14" name="Text 11"/>
          <p:cNvSpPr/>
          <p:nvPr/>
        </p:nvSpPr>
        <p:spPr>
          <a:xfrm>
            <a:off x="4800005" y="5903476"/>
            <a:ext cx="3719393" cy="288965"/>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4B4A4A"/>
                </a:solidFill>
                <a:latin typeface="Geist" pitchFamily="34" charset="0"/>
                <a:ea typeface="Geist" pitchFamily="34" charset="-122"/>
                <a:cs typeface="Geist" pitchFamily="34" charset="-120"/>
              </a:rPr>
              <a:t>Reduces environmental impact</a:t>
            </a:r>
            <a:endParaRPr lang="en-US" sz="1400" dirty="0"/>
          </a:p>
        </p:txBody>
      </p:sp>
      <p:sp>
        <p:nvSpPr>
          <p:cNvPr id="15" name="Text 12"/>
          <p:cNvSpPr/>
          <p:nvPr/>
        </p:nvSpPr>
        <p:spPr>
          <a:xfrm>
            <a:off x="4800005" y="6255663"/>
            <a:ext cx="3719393" cy="288965"/>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4B4A4A"/>
                </a:solidFill>
                <a:latin typeface="Geist" pitchFamily="34" charset="0"/>
                <a:ea typeface="Geist" pitchFamily="34" charset="-122"/>
                <a:cs typeface="Geist" pitchFamily="34" charset="-120"/>
              </a:rPr>
              <a:t>Maximises nutrient efficiency</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1229320" y="554355"/>
            <a:ext cx="10634305" cy="601385"/>
          </a:xfrm>
          <a:prstGeom prst="rect">
            <a:avLst/>
          </a:prstGeom>
          <a:noFill/>
          <a:ln/>
        </p:spPr>
        <p:txBody>
          <a:bodyPr wrap="none" lIns="0" tIns="0" rIns="0" bIns="0" rtlCol="0" anchor="t"/>
          <a:lstStyle/>
          <a:p>
            <a:pPr marL="0" indent="0" algn="l">
              <a:lnSpc>
                <a:spcPts val="4700"/>
              </a:lnSpc>
              <a:buNone/>
            </a:pPr>
            <a:r>
              <a:rPr lang="en-US" sz="3750" b="1" dirty="0">
                <a:solidFill>
                  <a:srgbClr val="006747"/>
                </a:solidFill>
                <a:latin typeface="Noto Serif SC Bold" pitchFamily="34" charset="0"/>
                <a:ea typeface="Noto Serif SC Bold" pitchFamily="34" charset="-122"/>
                <a:cs typeface="Noto Serif SC Bold" pitchFamily="34" charset="-120"/>
              </a:rPr>
              <a:t>Livestock Monitoring &amp; Smart Greenhouses</a:t>
            </a:r>
            <a:endParaRPr lang="en-US" sz="3750" dirty="0"/>
          </a:p>
        </p:txBody>
      </p:sp>
      <p:sp>
        <p:nvSpPr>
          <p:cNvPr id="3" name="Shape 1"/>
          <p:cNvSpPr/>
          <p:nvPr/>
        </p:nvSpPr>
        <p:spPr>
          <a:xfrm>
            <a:off x="1229320" y="1540550"/>
            <a:ext cx="5989558" cy="6134576"/>
          </a:xfrm>
          <a:prstGeom prst="roundRect">
            <a:avLst>
              <a:gd name="adj" fmla="val 1832"/>
            </a:avLst>
          </a:prstGeom>
          <a:solidFill>
            <a:srgbClr val="E5F9F2">
              <a:alpha val="95000"/>
            </a:srgbClr>
          </a:solidFill>
          <a:ln w="22860">
            <a:solidFill>
              <a:srgbClr val="B7D5CA"/>
            </a:solidFill>
            <a:prstDash val="solid"/>
          </a:ln>
        </p:spPr>
      </p:sp>
      <p:sp>
        <p:nvSpPr>
          <p:cNvPr id="4" name="Shape 2"/>
          <p:cNvSpPr/>
          <p:nvPr/>
        </p:nvSpPr>
        <p:spPr>
          <a:xfrm>
            <a:off x="1206460" y="1540550"/>
            <a:ext cx="91440" cy="6134576"/>
          </a:xfrm>
          <a:prstGeom prst="roundRect">
            <a:avLst>
              <a:gd name="adj" fmla="val 189408"/>
            </a:avLst>
          </a:prstGeom>
          <a:solidFill>
            <a:srgbClr val="006747"/>
          </a:solidFill>
          <a:ln/>
        </p:spPr>
      </p:sp>
      <p:sp>
        <p:nvSpPr>
          <p:cNvPr id="5" name="Text 3"/>
          <p:cNvSpPr/>
          <p:nvPr/>
        </p:nvSpPr>
        <p:spPr>
          <a:xfrm>
            <a:off x="1513165" y="1755815"/>
            <a:ext cx="5022652" cy="360759"/>
          </a:xfrm>
          <a:prstGeom prst="rect">
            <a:avLst/>
          </a:prstGeom>
          <a:noFill/>
          <a:ln/>
        </p:spPr>
        <p:txBody>
          <a:bodyPr wrap="none" lIns="0" tIns="0" rIns="0" bIns="0" rtlCol="0" anchor="t"/>
          <a:lstStyle/>
          <a:p>
            <a:pPr marL="0" indent="0" algn="l">
              <a:lnSpc>
                <a:spcPts val="2800"/>
              </a:lnSpc>
              <a:buNone/>
            </a:pPr>
            <a:r>
              <a:rPr lang="en-US" sz="2250" b="1" dirty="0">
                <a:solidFill>
                  <a:srgbClr val="4B4A4A"/>
                </a:solidFill>
                <a:latin typeface="Noto Serif SC Bold" pitchFamily="34" charset="0"/>
                <a:ea typeface="Noto Serif SC Bold" pitchFamily="34" charset="-122"/>
                <a:cs typeface="Noto Serif SC Bold" pitchFamily="34" charset="-120"/>
              </a:rPr>
              <a:t>Connected Livestock Management</a:t>
            </a:r>
            <a:endParaRPr lang="en-US" sz="2250" dirty="0"/>
          </a:p>
        </p:txBody>
      </p:sp>
      <p:pic>
        <p:nvPicPr>
          <p:cNvPr id="6"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3165" y="2333030"/>
            <a:ext cx="5490448" cy="3063597"/>
          </a:xfrm>
          <a:prstGeom prst="rect">
            <a:avLst/>
          </a:prstGeom>
        </p:spPr>
      </p:pic>
      <p:sp>
        <p:nvSpPr>
          <p:cNvPr id="7" name="Text 4"/>
          <p:cNvSpPr/>
          <p:nvPr/>
        </p:nvSpPr>
        <p:spPr>
          <a:xfrm>
            <a:off x="1513165" y="5613083"/>
            <a:ext cx="5490448" cy="1538883"/>
          </a:xfrm>
          <a:prstGeom prst="rect">
            <a:avLst/>
          </a:prstGeom>
          <a:noFill/>
          <a:ln/>
        </p:spPr>
        <p:txBody>
          <a:bodyPr wrap="square" lIns="0" tIns="0" rIns="0" bIns="0" rtlCol="0" anchor="t"/>
          <a:lstStyle/>
          <a:p>
            <a:pPr marL="0" indent="0" algn="l">
              <a:lnSpc>
                <a:spcPts val="2400"/>
              </a:lnSpc>
              <a:buNone/>
            </a:pPr>
            <a:r>
              <a:rPr lang="en-US" sz="1500" dirty="0">
                <a:solidFill>
                  <a:srgbClr val="4B4A4A"/>
                </a:solidFill>
                <a:latin typeface="Geist" pitchFamily="34" charset="0"/>
                <a:ea typeface="Geist" pitchFamily="34" charset="-122"/>
                <a:cs typeface="Geist" pitchFamily="34" charset="-120"/>
              </a:rPr>
              <a:t>IoT devices track animal health metrics, behaviour patterns, and location remotely, enabling early disease detection and improving overall welfare. Farmers receive instant alerts about animals requiring attention, optimising productivity whilst ensuring ethical treatment.</a:t>
            </a:r>
            <a:endParaRPr lang="en-US" sz="1500" dirty="0"/>
          </a:p>
        </p:txBody>
      </p:sp>
      <p:sp>
        <p:nvSpPr>
          <p:cNvPr id="8" name="Shape 5"/>
          <p:cNvSpPr/>
          <p:nvPr/>
        </p:nvSpPr>
        <p:spPr>
          <a:xfrm>
            <a:off x="7411283" y="1540550"/>
            <a:ext cx="5989677" cy="6134576"/>
          </a:xfrm>
          <a:prstGeom prst="roundRect">
            <a:avLst>
              <a:gd name="adj" fmla="val 1832"/>
            </a:avLst>
          </a:prstGeom>
          <a:solidFill>
            <a:srgbClr val="E5F9F2">
              <a:alpha val="95000"/>
            </a:srgbClr>
          </a:solidFill>
          <a:ln w="22860">
            <a:solidFill>
              <a:srgbClr val="B7D5CA"/>
            </a:solidFill>
            <a:prstDash val="solid"/>
          </a:ln>
        </p:spPr>
      </p:sp>
      <p:sp>
        <p:nvSpPr>
          <p:cNvPr id="9" name="Shape 6"/>
          <p:cNvSpPr/>
          <p:nvPr/>
        </p:nvSpPr>
        <p:spPr>
          <a:xfrm>
            <a:off x="7388423" y="1540550"/>
            <a:ext cx="91440" cy="6134576"/>
          </a:xfrm>
          <a:prstGeom prst="roundRect">
            <a:avLst>
              <a:gd name="adj" fmla="val 189408"/>
            </a:avLst>
          </a:prstGeom>
          <a:solidFill>
            <a:srgbClr val="006747"/>
          </a:solidFill>
          <a:ln/>
        </p:spPr>
      </p:sp>
      <p:sp>
        <p:nvSpPr>
          <p:cNvPr id="10" name="Text 7"/>
          <p:cNvSpPr/>
          <p:nvPr/>
        </p:nvSpPr>
        <p:spPr>
          <a:xfrm>
            <a:off x="7695128" y="1755815"/>
            <a:ext cx="4642604" cy="360759"/>
          </a:xfrm>
          <a:prstGeom prst="rect">
            <a:avLst/>
          </a:prstGeom>
          <a:noFill/>
          <a:ln/>
        </p:spPr>
        <p:txBody>
          <a:bodyPr wrap="none" lIns="0" tIns="0" rIns="0" bIns="0" rtlCol="0" anchor="t"/>
          <a:lstStyle/>
          <a:p>
            <a:pPr marL="0" indent="0" algn="l">
              <a:lnSpc>
                <a:spcPts val="2800"/>
              </a:lnSpc>
              <a:buNone/>
            </a:pPr>
            <a:r>
              <a:rPr lang="en-US" sz="2250" b="1" dirty="0">
                <a:solidFill>
                  <a:srgbClr val="4B4A4A"/>
                </a:solidFill>
                <a:latin typeface="Noto Serif SC Bold" pitchFamily="34" charset="0"/>
                <a:ea typeface="Noto Serif SC Bold" pitchFamily="34" charset="-122"/>
                <a:cs typeface="Noto Serif SC Bold" pitchFamily="34" charset="-120"/>
              </a:rPr>
              <a:t>Intelligent Greenhouse Systems</a:t>
            </a:r>
            <a:endParaRPr lang="en-US" sz="2250" dirty="0"/>
          </a:p>
        </p:txBody>
      </p:sp>
      <p:pic>
        <p:nvPicPr>
          <p:cNvPr id="11" name="Image 1" descr="preencode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5128" y="2333030"/>
            <a:ext cx="5490567" cy="3063716"/>
          </a:xfrm>
          <a:prstGeom prst="rect">
            <a:avLst/>
          </a:prstGeom>
        </p:spPr>
      </p:pic>
      <p:sp>
        <p:nvSpPr>
          <p:cNvPr id="12" name="Text 8"/>
          <p:cNvSpPr/>
          <p:nvPr/>
        </p:nvSpPr>
        <p:spPr>
          <a:xfrm>
            <a:off x="7695128" y="5613202"/>
            <a:ext cx="5490567" cy="1846659"/>
          </a:xfrm>
          <a:prstGeom prst="rect">
            <a:avLst/>
          </a:prstGeom>
          <a:noFill/>
          <a:ln/>
        </p:spPr>
        <p:txBody>
          <a:bodyPr wrap="square" lIns="0" tIns="0" rIns="0" bIns="0" rtlCol="0" anchor="t"/>
          <a:lstStyle/>
          <a:p>
            <a:pPr marL="0" indent="0" algn="l">
              <a:lnSpc>
                <a:spcPts val="2400"/>
              </a:lnSpc>
              <a:buNone/>
            </a:pPr>
            <a:r>
              <a:rPr lang="en-US" sz="1500" dirty="0">
                <a:solidFill>
                  <a:srgbClr val="4B4A4A"/>
                </a:solidFill>
                <a:latin typeface="Geist" pitchFamily="34" charset="0"/>
                <a:ea typeface="Geist" pitchFamily="34" charset="-122"/>
                <a:cs typeface="Geist" pitchFamily="34" charset="-120"/>
              </a:rPr>
              <a:t>Smart greenhouses deploy solar-powered sensors to automatically control temperature, humidity, and lighting conditions. These systems extend growing seasons, reduce energy consumption, and create optimal environments for year-round production regardless of external weather conditions.</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9680" y="0"/>
            <a:ext cx="5760720" cy="8229600"/>
          </a:xfrm>
          <a:prstGeom prst="rect">
            <a:avLst/>
          </a:prstGeom>
        </p:spPr>
      </p:pic>
      <p:sp>
        <p:nvSpPr>
          <p:cNvPr id="3" name="Shape 0"/>
          <p:cNvSpPr/>
          <p:nvPr/>
        </p:nvSpPr>
        <p:spPr>
          <a:xfrm>
            <a:off x="563999" y="957382"/>
            <a:ext cx="1544836" cy="318135"/>
          </a:xfrm>
          <a:prstGeom prst="roundRect">
            <a:avLst>
              <a:gd name="adj" fmla="val 36475"/>
            </a:avLst>
          </a:prstGeom>
          <a:noFill/>
          <a:ln w="7620">
            <a:solidFill>
              <a:srgbClr val="006747"/>
            </a:solidFill>
            <a:prstDash val="solid"/>
          </a:ln>
        </p:spPr>
      </p:sp>
      <p:pic>
        <p:nvPicPr>
          <p:cNvPr id="4"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8298" y="1052036"/>
            <a:ext cx="128826" cy="128826"/>
          </a:xfrm>
          <a:prstGeom prst="rect">
            <a:avLst/>
          </a:prstGeom>
        </p:spPr>
      </p:pic>
      <p:sp>
        <p:nvSpPr>
          <p:cNvPr id="5" name="Text 1"/>
          <p:cNvSpPr/>
          <p:nvPr/>
        </p:nvSpPr>
        <p:spPr>
          <a:xfrm>
            <a:off x="861536" y="1013341"/>
            <a:ext cx="1143000" cy="206216"/>
          </a:xfrm>
          <a:prstGeom prst="rect">
            <a:avLst/>
          </a:prstGeom>
          <a:noFill/>
          <a:ln/>
        </p:spPr>
        <p:txBody>
          <a:bodyPr wrap="none" lIns="0" tIns="0" rIns="0" bIns="0" rtlCol="0" anchor="t"/>
          <a:lstStyle/>
          <a:p>
            <a:pPr marL="0" indent="0" algn="l">
              <a:lnSpc>
                <a:spcPts val="1600"/>
              </a:lnSpc>
              <a:buNone/>
            </a:pPr>
            <a:r>
              <a:rPr lang="en-US" sz="1000" dirty="0">
                <a:solidFill>
                  <a:srgbClr val="006747"/>
                </a:solidFill>
                <a:latin typeface="Geist" pitchFamily="34" charset="0"/>
                <a:ea typeface="Geist" pitchFamily="34" charset="-122"/>
                <a:cs typeface="Geist" pitchFamily="34" charset="-120"/>
              </a:rPr>
              <a:t>SUCCESS STORIES</a:t>
            </a:r>
            <a:endParaRPr lang="en-US" sz="1000" dirty="0"/>
          </a:p>
        </p:txBody>
      </p:sp>
      <p:sp>
        <p:nvSpPr>
          <p:cNvPr id="6" name="Text 2"/>
          <p:cNvSpPr/>
          <p:nvPr/>
        </p:nvSpPr>
        <p:spPr>
          <a:xfrm>
            <a:off x="563999" y="1339929"/>
            <a:ext cx="8016002" cy="1007269"/>
          </a:xfrm>
          <a:prstGeom prst="rect">
            <a:avLst/>
          </a:prstGeom>
          <a:noFill/>
          <a:ln/>
        </p:spPr>
        <p:txBody>
          <a:bodyPr wrap="square" lIns="0" tIns="0" rIns="0" bIns="0" rtlCol="0" anchor="t"/>
          <a:lstStyle/>
          <a:p>
            <a:pPr marL="0" indent="0" algn="l">
              <a:lnSpc>
                <a:spcPts val="3950"/>
              </a:lnSpc>
              <a:buNone/>
            </a:pPr>
            <a:r>
              <a:rPr lang="en-US" sz="3150" b="1" dirty="0">
                <a:solidFill>
                  <a:srgbClr val="006747"/>
                </a:solidFill>
                <a:latin typeface="Noto Serif SC Bold" pitchFamily="34" charset="0"/>
                <a:ea typeface="Noto Serif SC Bold" pitchFamily="34" charset="-122"/>
                <a:cs typeface="Noto Serif SC Bold" pitchFamily="34" charset="-120"/>
              </a:rPr>
              <a:t>Real-World Impact: Case Studies &amp; Benefits</a:t>
            </a:r>
            <a:endParaRPr lang="en-US" sz="3150" dirty="0"/>
          </a:p>
        </p:txBody>
      </p:sp>
      <p:pic>
        <p:nvPicPr>
          <p:cNvPr id="7" name="Image 2" descr="preencoded.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999" y="2588895"/>
            <a:ext cx="805815" cy="1186458"/>
          </a:xfrm>
          <a:prstGeom prst="rect">
            <a:avLst/>
          </a:prstGeom>
        </p:spPr>
      </p:pic>
      <p:sp>
        <p:nvSpPr>
          <p:cNvPr id="8" name="Text 3"/>
          <p:cNvSpPr/>
          <p:nvPr/>
        </p:nvSpPr>
        <p:spPr>
          <a:xfrm>
            <a:off x="1530906" y="2749987"/>
            <a:ext cx="2591395" cy="251817"/>
          </a:xfrm>
          <a:prstGeom prst="rect">
            <a:avLst/>
          </a:prstGeom>
          <a:noFill/>
          <a:ln/>
        </p:spPr>
        <p:txBody>
          <a:bodyPr wrap="none" lIns="0" tIns="0" rIns="0" bIns="0" rtlCol="0" anchor="t"/>
          <a:lstStyle/>
          <a:p>
            <a:pPr marL="0" indent="0" algn="l">
              <a:lnSpc>
                <a:spcPts val="1950"/>
              </a:lnSpc>
              <a:buNone/>
            </a:pPr>
            <a:r>
              <a:rPr lang="en-US" sz="1550" b="1" dirty="0">
                <a:solidFill>
                  <a:srgbClr val="4B4A4A"/>
                </a:solidFill>
                <a:latin typeface="Noto Serif SC Bold" pitchFamily="34" charset="0"/>
                <a:ea typeface="Noto Serif SC Bold" pitchFamily="34" charset="-122"/>
                <a:cs typeface="Noto Serif SC Bold" pitchFamily="34" charset="-120"/>
              </a:rPr>
              <a:t>AI-Powered Optimisation</a:t>
            </a:r>
            <a:endParaRPr lang="en-US" sz="1550" dirty="0"/>
          </a:p>
        </p:txBody>
      </p:sp>
      <p:sp>
        <p:nvSpPr>
          <p:cNvPr id="9" name="Text 4"/>
          <p:cNvSpPr/>
          <p:nvPr/>
        </p:nvSpPr>
        <p:spPr>
          <a:xfrm>
            <a:off x="1530906" y="3098483"/>
            <a:ext cx="7049095" cy="515779"/>
          </a:xfrm>
          <a:prstGeom prst="rect">
            <a:avLst/>
          </a:prstGeom>
          <a:noFill/>
          <a:ln/>
        </p:spPr>
        <p:txBody>
          <a:bodyPr wrap="square" lIns="0" tIns="0" rIns="0" bIns="0" rtlCol="0" anchor="t"/>
          <a:lstStyle/>
          <a:p>
            <a:pPr marL="0" indent="0" algn="l">
              <a:lnSpc>
                <a:spcPts val="2000"/>
              </a:lnSpc>
              <a:buNone/>
            </a:pPr>
            <a:r>
              <a:rPr lang="en-US" sz="1250" dirty="0">
                <a:solidFill>
                  <a:srgbClr val="4B4A4A"/>
                </a:solidFill>
                <a:latin typeface="Geist" pitchFamily="34" charset="0"/>
                <a:ea typeface="Geist" pitchFamily="34" charset="-122"/>
                <a:cs typeface="Geist" pitchFamily="34" charset="-120"/>
              </a:rPr>
              <a:t>Advanced microservices optimise irrigation and fertigation schedules, dramatically reducing water and fertiliser waste whilst improving crop outcomes</a:t>
            </a:r>
            <a:endParaRPr lang="en-US" sz="1250" dirty="0"/>
          </a:p>
        </p:txBody>
      </p:sp>
      <p:pic>
        <p:nvPicPr>
          <p:cNvPr id="10" name="Image 3" descr="preencoded.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3999" y="3775353"/>
            <a:ext cx="805815" cy="1186458"/>
          </a:xfrm>
          <a:prstGeom prst="rect">
            <a:avLst/>
          </a:prstGeom>
        </p:spPr>
      </p:pic>
      <p:sp>
        <p:nvSpPr>
          <p:cNvPr id="11" name="Text 5"/>
          <p:cNvSpPr/>
          <p:nvPr/>
        </p:nvSpPr>
        <p:spPr>
          <a:xfrm>
            <a:off x="1530906" y="3936444"/>
            <a:ext cx="2014538" cy="251817"/>
          </a:xfrm>
          <a:prstGeom prst="rect">
            <a:avLst/>
          </a:prstGeom>
          <a:noFill/>
          <a:ln/>
        </p:spPr>
        <p:txBody>
          <a:bodyPr wrap="none" lIns="0" tIns="0" rIns="0" bIns="0" rtlCol="0" anchor="t"/>
          <a:lstStyle/>
          <a:p>
            <a:pPr marL="0" indent="0" algn="l">
              <a:lnSpc>
                <a:spcPts val="1950"/>
              </a:lnSpc>
              <a:buNone/>
            </a:pPr>
            <a:r>
              <a:rPr lang="en-US" sz="1550" b="1" dirty="0">
                <a:solidFill>
                  <a:srgbClr val="4B4A4A"/>
                </a:solidFill>
                <a:latin typeface="Noto Serif SC Bold" pitchFamily="34" charset="0"/>
                <a:ea typeface="Noto Serif SC Bold" pitchFamily="34" charset="-122"/>
                <a:cs typeface="Noto Serif SC Bold" pitchFamily="34" charset="-120"/>
              </a:rPr>
              <a:t>Aerial Monitoring</a:t>
            </a:r>
            <a:endParaRPr lang="en-US" sz="1550" dirty="0"/>
          </a:p>
        </p:txBody>
      </p:sp>
      <p:sp>
        <p:nvSpPr>
          <p:cNvPr id="12" name="Text 6"/>
          <p:cNvSpPr/>
          <p:nvPr/>
        </p:nvSpPr>
        <p:spPr>
          <a:xfrm>
            <a:off x="1530906" y="4284940"/>
            <a:ext cx="7049095" cy="515779"/>
          </a:xfrm>
          <a:prstGeom prst="rect">
            <a:avLst/>
          </a:prstGeom>
          <a:noFill/>
          <a:ln/>
        </p:spPr>
        <p:txBody>
          <a:bodyPr wrap="square" lIns="0" tIns="0" rIns="0" bIns="0" rtlCol="0" anchor="t"/>
          <a:lstStyle/>
          <a:p>
            <a:pPr marL="0" indent="0" algn="l">
              <a:lnSpc>
                <a:spcPts val="2000"/>
              </a:lnSpc>
              <a:buNone/>
            </a:pPr>
            <a:r>
              <a:rPr lang="en-US" sz="1250" dirty="0">
                <a:solidFill>
                  <a:srgbClr val="4B4A4A"/>
                </a:solidFill>
                <a:latin typeface="Geist" pitchFamily="34" charset="0"/>
                <a:ea typeface="Geist" pitchFamily="34" charset="-122"/>
                <a:cs typeface="Geist" pitchFamily="34" charset="-120"/>
              </a:rPr>
              <a:t>Drones equipped with IoT sensors provide rapid, comprehensive crop health surveys, enabling early detection of pests and diseases</a:t>
            </a:r>
            <a:endParaRPr lang="en-US" sz="1250" dirty="0"/>
          </a:p>
        </p:txBody>
      </p:sp>
      <p:pic>
        <p:nvPicPr>
          <p:cNvPr id="13" name="Image 4" descr="preencoded.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3999" y="4961811"/>
            <a:ext cx="805815" cy="1186458"/>
          </a:xfrm>
          <a:prstGeom prst="rect">
            <a:avLst/>
          </a:prstGeom>
        </p:spPr>
      </p:pic>
      <p:sp>
        <p:nvSpPr>
          <p:cNvPr id="14" name="Text 7"/>
          <p:cNvSpPr/>
          <p:nvPr/>
        </p:nvSpPr>
        <p:spPr>
          <a:xfrm>
            <a:off x="1530906" y="5122902"/>
            <a:ext cx="2323028" cy="251817"/>
          </a:xfrm>
          <a:prstGeom prst="rect">
            <a:avLst/>
          </a:prstGeom>
          <a:noFill/>
          <a:ln/>
        </p:spPr>
        <p:txBody>
          <a:bodyPr wrap="none" lIns="0" tIns="0" rIns="0" bIns="0" rtlCol="0" anchor="t"/>
          <a:lstStyle/>
          <a:p>
            <a:pPr marL="0" indent="0" algn="l">
              <a:lnSpc>
                <a:spcPts val="1950"/>
              </a:lnSpc>
              <a:buNone/>
            </a:pPr>
            <a:r>
              <a:rPr lang="en-US" sz="1550" b="1" dirty="0">
                <a:solidFill>
                  <a:srgbClr val="4B4A4A"/>
                </a:solidFill>
                <a:latin typeface="Noto Serif SC Bold" pitchFamily="34" charset="0"/>
                <a:ea typeface="Noto Serif SC Bold" pitchFamily="34" charset="-122"/>
                <a:cs typeface="Noto Serif SC Bold" pitchFamily="34" charset="-120"/>
              </a:rPr>
              <a:t>Farmer Empowerment</a:t>
            </a:r>
            <a:endParaRPr lang="en-US" sz="1550" dirty="0"/>
          </a:p>
        </p:txBody>
      </p:sp>
      <p:sp>
        <p:nvSpPr>
          <p:cNvPr id="15" name="Text 8"/>
          <p:cNvSpPr/>
          <p:nvPr/>
        </p:nvSpPr>
        <p:spPr>
          <a:xfrm>
            <a:off x="1530906" y="5471398"/>
            <a:ext cx="7049095" cy="515779"/>
          </a:xfrm>
          <a:prstGeom prst="rect">
            <a:avLst/>
          </a:prstGeom>
          <a:noFill/>
          <a:ln/>
        </p:spPr>
        <p:txBody>
          <a:bodyPr wrap="square" lIns="0" tIns="0" rIns="0" bIns="0" rtlCol="0" anchor="t"/>
          <a:lstStyle/>
          <a:p>
            <a:pPr marL="0" indent="0" algn="l">
              <a:lnSpc>
                <a:spcPts val="2000"/>
              </a:lnSpc>
              <a:buNone/>
            </a:pPr>
            <a:r>
              <a:rPr lang="en-US" sz="1250" dirty="0">
                <a:solidFill>
                  <a:srgbClr val="4B4A4A"/>
                </a:solidFill>
                <a:latin typeface="Geist" pitchFamily="34" charset="0"/>
                <a:ea typeface="Geist" pitchFamily="34" charset="-122"/>
                <a:cs typeface="Geist" pitchFamily="34" charset="-120"/>
              </a:rPr>
              <a:t>Farmers gain unprecedented control, reduce operational costs, increase yields, and promote environmental sustainability</a:t>
            </a:r>
            <a:endParaRPr lang="en-US" sz="1250" dirty="0"/>
          </a:p>
        </p:txBody>
      </p:sp>
      <p:sp>
        <p:nvSpPr>
          <p:cNvPr id="16" name="Shape 9"/>
          <p:cNvSpPr/>
          <p:nvPr/>
        </p:nvSpPr>
        <p:spPr>
          <a:xfrm>
            <a:off x="563999" y="6329482"/>
            <a:ext cx="8016002" cy="942618"/>
          </a:xfrm>
          <a:prstGeom prst="roundRect">
            <a:avLst>
              <a:gd name="adj" fmla="val 15388"/>
            </a:avLst>
          </a:prstGeom>
          <a:solidFill>
            <a:srgbClr val="B3FFE7"/>
          </a:solidFill>
          <a:ln/>
        </p:spPr>
      </p:sp>
      <p:pic>
        <p:nvPicPr>
          <p:cNvPr id="17" name="Image 5" descr="preencoded.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5091" y="6572726"/>
            <a:ext cx="201454" cy="161092"/>
          </a:xfrm>
          <a:prstGeom prst="rect">
            <a:avLst/>
          </a:prstGeom>
        </p:spPr>
      </p:pic>
      <p:sp>
        <p:nvSpPr>
          <p:cNvPr id="18" name="Text 10"/>
          <p:cNvSpPr/>
          <p:nvPr/>
        </p:nvSpPr>
        <p:spPr>
          <a:xfrm>
            <a:off x="1087636" y="6530816"/>
            <a:ext cx="7331273" cy="515779"/>
          </a:xfrm>
          <a:prstGeom prst="rect">
            <a:avLst/>
          </a:prstGeom>
          <a:noFill/>
          <a:ln/>
        </p:spPr>
        <p:txBody>
          <a:bodyPr wrap="square" lIns="0" tIns="0" rIns="0" bIns="0" rtlCol="0" anchor="t"/>
          <a:lstStyle/>
          <a:p>
            <a:pPr marL="0" indent="0" algn="l">
              <a:lnSpc>
                <a:spcPts val="2000"/>
              </a:lnSpc>
              <a:buNone/>
            </a:pPr>
            <a:r>
              <a:rPr lang="en-US" sz="1250" b="1" dirty="0">
                <a:solidFill>
                  <a:srgbClr val="000000"/>
                </a:solidFill>
                <a:latin typeface="Geist" pitchFamily="34" charset="0"/>
                <a:ea typeface="Geist" pitchFamily="34" charset="-122"/>
                <a:cs typeface="Geist" pitchFamily="34" charset="-120"/>
              </a:rPr>
              <a:t>Bottom Line:</a:t>
            </a:r>
            <a:r>
              <a:rPr lang="en-US" sz="1250" dirty="0">
                <a:solidFill>
                  <a:srgbClr val="000000"/>
                </a:solidFill>
                <a:latin typeface="Geist" pitchFamily="34" charset="0"/>
                <a:ea typeface="Geist" pitchFamily="34" charset="-122"/>
                <a:cs typeface="Geist" pitchFamily="34" charset="-120"/>
              </a:rPr>
              <a:t> IoT technologies deliver measurable improvements in productivity, profitability, and sustainability across diverse farming operations worldwide.</a:t>
            </a:r>
            <a:endParaRPr lang="en-US" sz="1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2741176" y="441008"/>
            <a:ext cx="998696" cy="185142"/>
          </a:xfrm>
          <a:prstGeom prst="rect">
            <a:avLst/>
          </a:prstGeom>
          <a:noFill/>
          <a:ln/>
        </p:spPr>
        <p:txBody>
          <a:bodyPr wrap="none" lIns="0" tIns="0" rIns="0" bIns="0" rtlCol="0" anchor="t"/>
          <a:lstStyle/>
          <a:p>
            <a:pPr marL="0" indent="0" algn="l">
              <a:lnSpc>
                <a:spcPts val="1450"/>
              </a:lnSpc>
              <a:buNone/>
            </a:pPr>
            <a:r>
              <a:rPr lang="en-US" sz="900" dirty="0">
                <a:solidFill>
                  <a:srgbClr val="006747"/>
                </a:solidFill>
                <a:latin typeface="Geist" pitchFamily="34" charset="0"/>
                <a:ea typeface="Geist" pitchFamily="34" charset="-122"/>
                <a:cs typeface="Geist" pitchFamily="34" charset="-120"/>
              </a:rPr>
              <a:t>FUTURE OUTLOOK</a:t>
            </a:r>
            <a:endParaRPr lang="en-US" sz="900" dirty="0"/>
          </a:p>
        </p:txBody>
      </p:sp>
      <p:sp>
        <p:nvSpPr>
          <p:cNvPr id="3" name="Text 1"/>
          <p:cNvSpPr/>
          <p:nvPr/>
        </p:nvSpPr>
        <p:spPr>
          <a:xfrm>
            <a:off x="2741176" y="727234"/>
            <a:ext cx="7599998" cy="451961"/>
          </a:xfrm>
          <a:prstGeom prst="rect">
            <a:avLst/>
          </a:prstGeom>
          <a:noFill/>
          <a:ln/>
        </p:spPr>
        <p:txBody>
          <a:bodyPr wrap="none" lIns="0" tIns="0" rIns="0" bIns="0" rtlCol="0" anchor="t"/>
          <a:lstStyle/>
          <a:p>
            <a:pPr marL="0" indent="0" algn="l">
              <a:lnSpc>
                <a:spcPts val="3550"/>
              </a:lnSpc>
              <a:buNone/>
            </a:pPr>
            <a:r>
              <a:rPr lang="en-US" sz="2800" b="1" dirty="0">
                <a:solidFill>
                  <a:srgbClr val="006747"/>
                </a:solidFill>
                <a:latin typeface="Noto Serif SC Bold" pitchFamily="34" charset="0"/>
                <a:ea typeface="Noto Serif SC Bold" pitchFamily="34" charset="-122"/>
                <a:cs typeface="Noto Serif SC Bold" pitchFamily="34" charset="-120"/>
              </a:rPr>
              <a:t>Overcoming Challenges &amp; Looking Ahead</a:t>
            </a:r>
            <a:endParaRPr lang="en-US" sz="2800" dirty="0"/>
          </a:p>
        </p:txBody>
      </p:sp>
      <p:sp>
        <p:nvSpPr>
          <p:cNvPr id="4" name="Text 2"/>
          <p:cNvSpPr/>
          <p:nvPr/>
        </p:nvSpPr>
        <p:spPr>
          <a:xfrm>
            <a:off x="2741176" y="1540669"/>
            <a:ext cx="2169438" cy="271105"/>
          </a:xfrm>
          <a:prstGeom prst="rect">
            <a:avLst/>
          </a:prstGeom>
          <a:noFill/>
          <a:ln/>
        </p:spPr>
        <p:txBody>
          <a:bodyPr wrap="none" lIns="0" tIns="0" rIns="0" bIns="0" rtlCol="0" anchor="t"/>
          <a:lstStyle/>
          <a:p>
            <a:pPr marL="0" indent="0" algn="l">
              <a:lnSpc>
                <a:spcPts val="2100"/>
              </a:lnSpc>
              <a:buNone/>
            </a:pPr>
            <a:r>
              <a:rPr lang="en-US" sz="1700" b="1" dirty="0">
                <a:solidFill>
                  <a:srgbClr val="006747"/>
                </a:solidFill>
                <a:latin typeface="Noto Serif SC Bold" pitchFamily="34" charset="0"/>
                <a:ea typeface="Noto Serif SC Bold" pitchFamily="34" charset="-122"/>
                <a:cs typeface="Noto Serif SC Bold" pitchFamily="34" charset="-120"/>
              </a:rPr>
              <a:t>Current Challenges</a:t>
            </a:r>
            <a:endParaRPr lang="en-US" sz="1700" dirty="0"/>
          </a:p>
        </p:txBody>
      </p:sp>
      <p:sp>
        <p:nvSpPr>
          <p:cNvPr id="5" name="Shape 3"/>
          <p:cNvSpPr/>
          <p:nvPr/>
        </p:nvSpPr>
        <p:spPr>
          <a:xfrm>
            <a:off x="2741176" y="2051268"/>
            <a:ext cx="72271" cy="72271"/>
          </a:xfrm>
          <a:prstGeom prst="roundRect">
            <a:avLst>
              <a:gd name="adj" fmla="val 632619"/>
            </a:avLst>
          </a:prstGeom>
          <a:solidFill>
            <a:srgbClr val="006747"/>
          </a:solidFill>
          <a:ln/>
        </p:spPr>
      </p:sp>
      <p:sp>
        <p:nvSpPr>
          <p:cNvPr id="6" name="Text 4"/>
          <p:cNvSpPr/>
          <p:nvPr/>
        </p:nvSpPr>
        <p:spPr>
          <a:xfrm>
            <a:off x="2957989" y="1974413"/>
            <a:ext cx="1807845" cy="225862"/>
          </a:xfrm>
          <a:prstGeom prst="rect">
            <a:avLst/>
          </a:prstGeom>
          <a:noFill/>
          <a:ln/>
        </p:spPr>
        <p:txBody>
          <a:bodyPr wrap="none" lIns="0" tIns="0" rIns="0" bIns="0" rtlCol="0" anchor="t"/>
          <a:lstStyle/>
          <a:p>
            <a:pPr marL="0" indent="0" algn="l">
              <a:lnSpc>
                <a:spcPts val="1750"/>
              </a:lnSpc>
              <a:buNone/>
            </a:pPr>
            <a:r>
              <a:rPr lang="en-US" sz="1400" b="1" dirty="0">
                <a:solidFill>
                  <a:srgbClr val="4B4A4A"/>
                </a:solidFill>
                <a:latin typeface="Noto Serif SC Bold" pitchFamily="34" charset="0"/>
                <a:ea typeface="Noto Serif SC Bold" pitchFamily="34" charset="-122"/>
                <a:cs typeface="Noto Serif SC Bold" pitchFamily="34" charset="-120"/>
              </a:rPr>
              <a:t>Rural Connectivity</a:t>
            </a:r>
            <a:endParaRPr lang="en-US" sz="1400" dirty="0"/>
          </a:p>
        </p:txBody>
      </p:sp>
      <p:sp>
        <p:nvSpPr>
          <p:cNvPr id="7" name="Text 5"/>
          <p:cNvSpPr/>
          <p:nvPr/>
        </p:nvSpPr>
        <p:spPr>
          <a:xfrm>
            <a:off x="2957989" y="2344817"/>
            <a:ext cx="3705582" cy="694373"/>
          </a:xfrm>
          <a:prstGeom prst="rect">
            <a:avLst/>
          </a:prstGeom>
          <a:noFill/>
          <a:ln/>
        </p:spPr>
        <p:txBody>
          <a:bodyPr wrap="square" lIns="0" tIns="0" rIns="0" bIns="0" rtlCol="0" anchor="t"/>
          <a:lstStyle/>
          <a:p>
            <a:pPr marL="0" indent="0" algn="l">
              <a:lnSpc>
                <a:spcPts val="1800"/>
              </a:lnSpc>
              <a:buNone/>
            </a:pPr>
            <a:r>
              <a:rPr lang="en-US" sz="1100" dirty="0">
                <a:solidFill>
                  <a:srgbClr val="4B4A4A"/>
                </a:solidFill>
                <a:latin typeface="Geist" pitchFamily="34" charset="0"/>
                <a:ea typeface="Geist" pitchFamily="34" charset="-122"/>
                <a:cs typeface="Geist" pitchFamily="34" charset="-120"/>
              </a:rPr>
              <a:t>Improving rapidly with deployment of low-power wide-area networks (LPWAN) specifically designed for agricultural applications</a:t>
            </a:r>
            <a:endParaRPr lang="en-US" sz="1100" dirty="0"/>
          </a:p>
        </p:txBody>
      </p:sp>
      <p:sp>
        <p:nvSpPr>
          <p:cNvPr id="8" name="Shape 6"/>
          <p:cNvSpPr/>
          <p:nvPr/>
        </p:nvSpPr>
        <p:spPr>
          <a:xfrm>
            <a:off x="2741176" y="3405247"/>
            <a:ext cx="72271" cy="72271"/>
          </a:xfrm>
          <a:prstGeom prst="roundRect">
            <a:avLst>
              <a:gd name="adj" fmla="val 632619"/>
            </a:avLst>
          </a:prstGeom>
          <a:solidFill>
            <a:srgbClr val="006747"/>
          </a:solidFill>
          <a:ln/>
        </p:spPr>
      </p:sp>
      <p:sp>
        <p:nvSpPr>
          <p:cNvPr id="9" name="Text 7"/>
          <p:cNvSpPr/>
          <p:nvPr/>
        </p:nvSpPr>
        <p:spPr>
          <a:xfrm>
            <a:off x="2957989" y="3328392"/>
            <a:ext cx="1807845" cy="225862"/>
          </a:xfrm>
          <a:prstGeom prst="rect">
            <a:avLst/>
          </a:prstGeom>
          <a:noFill/>
          <a:ln/>
        </p:spPr>
        <p:txBody>
          <a:bodyPr wrap="none" lIns="0" tIns="0" rIns="0" bIns="0" rtlCol="0" anchor="t"/>
          <a:lstStyle/>
          <a:p>
            <a:pPr marL="0" indent="0" algn="l">
              <a:lnSpc>
                <a:spcPts val="1750"/>
              </a:lnSpc>
              <a:buNone/>
            </a:pPr>
            <a:r>
              <a:rPr lang="en-US" sz="1400" b="1" dirty="0">
                <a:solidFill>
                  <a:srgbClr val="4B4A4A"/>
                </a:solidFill>
                <a:latin typeface="Noto Serif SC Bold" pitchFamily="34" charset="0"/>
                <a:ea typeface="Noto Serif SC Bold" pitchFamily="34" charset="-122"/>
                <a:cs typeface="Noto Serif SC Bold" pitchFamily="34" charset="-120"/>
              </a:rPr>
              <a:t>Data Security</a:t>
            </a:r>
            <a:endParaRPr lang="en-US" sz="1400" dirty="0"/>
          </a:p>
        </p:txBody>
      </p:sp>
      <p:sp>
        <p:nvSpPr>
          <p:cNvPr id="10" name="Text 8"/>
          <p:cNvSpPr/>
          <p:nvPr/>
        </p:nvSpPr>
        <p:spPr>
          <a:xfrm>
            <a:off x="2957989" y="3698796"/>
            <a:ext cx="3705582" cy="462915"/>
          </a:xfrm>
          <a:prstGeom prst="rect">
            <a:avLst/>
          </a:prstGeom>
          <a:noFill/>
          <a:ln/>
        </p:spPr>
        <p:txBody>
          <a:bodyPr wrap="square" lIns="0" tIns="0" rIns="0" bIns="0" rtlCol="0" anchor="t"/>
          <a:lstStyle/>
          <a:p>
            <a:pPr marL="0" indent="0" algn="l">
              <a:lnSpc>
                <a:spcPts val="1800"/>
              </a:lnSpc>
              <a:buNone/>
            </a:pPr>
            <a:r>
              <a:rPr lang="en-US" sz="1100" dirty="0">
                <a:solidFill>
                  <a:srgbClr val="4B4A4A"/>
                </a:solidFill>
                <a:latin typeface="Geist" pitchFamily="34" charset="0"/>
                <a:ea typeface="Geist" pitchFamily="34" charset="-122"/>
                <a:cs typeface="Geist" pitchFamily="34" charset="-120"/>
              </a:rPr>
              <a:t>Protecting sensitive farm data remains a priority as systems become more interconnected</a:t>
            </a:r>
            <a:endParaRPr lang="en-US" sz="1100" dirty="0"/>
          </a:p>
        </p:txBody>
      </p:sp>
      <p:sp>
        <p:nvSpPr>
          <p:cNvPr id="11" name="Shape 9"/>
          <p:cNvSpPr/>
          <p:nvPr/>
        </p:nvSpPr>
        <p:spPr>
          <a:xfrm>
            <a:off x="2741176" y="4527768"/>
            <a:ext cx="72271" cy="72271"/>
          </a:xfrm>
          <a:prstGeom prst="roundRect">
            <a:avLst>
              <a:gd name="adj" fmla="val 632619"/>
            </a:avLst>
          </a:prstGeom>
          <a:solidFill>
            <a:srgbClr val="006747"/>
          </a:solidFill>
          <a:ln/>
        </p:spPr>
      </p:sp>
      <p:sp>
        <p:nvSpPr>
          <p:cNvPr id="12" name="Text 10"/>
          <p:cNvSpPr/>
          <p:nvPr/>
        </p:nvSpPr>
        <p:spPr>
          <a:xfrm>
            <a:off x="2957989" y="4450913"/>
            <a:ext cx="1807845" cy="225862"/>
          </a:xfrm>
          <a:prstGeom prst="rect">
            <a:avLst/>
          </a:prstGeom>
          <a:noFill/>
          <a:ln/>
        </p:spPr>
        <p:txBody>
          <a:bodyPr wrap="none" lIns="0" tIns="0" rIns="0" bIns="0" rtlCol="0" anchor="t"/>
          <a:lstStyle/>
          <a:p>
            <a:pPr marL="0" indent="0" algn="l">
              <a:lnSpc>
                <a:spcPts val="1750"/>
              </a:lnSpc>
              <a:buNone/>
            </a:pPr>
            <a:r>
              <a:rPr lang="en-US" sz="1400" b="1" dirty="0">
                <a:solidFill>
                  <a:srgbClr val="4B4A4A"/>
                </a:solidFill>
                <a:latin typeface="Noto Serif SC Bold" pitchFamily="34" charset="0"/>
                <a:ea typeface="Noto Serif SC Bold" pitchFamily="34" charset="-122"/>
                <a:cs typeface="Noto Serif SC Bold" pitchFamily="34" charset="-120"/>
              </a:rPr>
              <a:t>System Integration</a:t>
            </a:r>
            <a:endParaRPr lang="en-US" sz="1400" dirty="0"/>
          </a:p>
        </p:txBody>
      </p:sp>
      <p:sp>
        <p:nvSpPr>
          <p:cNvPr id="13" name="Text 11"/>
          <p:cNvSpPr/>
          <p:nvPr/>
        </p:nvSpPr>
        <p:spPr>
          <a:xfrm>
            <a:off x="2957989" y="4821317"/>
            <a:ext cx="3705582" cy="462915"/>
          </a:xfrm>
          <a:prstGeom prst="rect">
            <a:avLst/>
          </a:prstGeom>
          <a:noFill/>
          <a:ln/>
        </p:spPr>
        <p:txBody>
          <a:bodyPr wrap="square" lIns="0" tIns="0" rIns="0" bIns="0" rtlCol="0" anchor="t"/>
          <a:lstStyle/>
          <a:p>
            <a:pPr marL="0" indent="0" algn="l">
              <a:lnSpc>
                <a:spcPts val="1800"/>
              </a:lnSpc>
              <a:buNone/>
            </a:pPr>
            <a:r>
              <a:rPr lang="en-US" sz="1100" dirty="0">
                <a:solidFill>
                  <a:srgbClr val="4B4A4A"/>
                </a:solidFill>
                <a:latin typeface="Geist" pitchFamily="34" charset="0"/>
                <a:ea typeface="Geist" pitchFamily="34" charset="-122"/>
                <a:cs typeface="Geist" pitchFamily="34" charset="-120"/>
              </a:rPr>
              <a:t>Ensuring seamless communication between diverse platforms and equipment manufacturers</a:t>
            </a:r>
            <a:endParaRPr lang="en-US" sz="1100" dirty="0"/>
          </a:p>
        </p:txBody>
      </p:sp>
      <p:sp>
        <p:nvSpPr>
          <p:cNvPr id="14" name="Text 12"/>
          <p:cNvSpPr/>
          <p:nvPr/>
        </p:nvSpPr>
        <p:spPr>
          <a:xfrm>
            <a:off x="7024092" y="1540669"/>
            <a:ext cx="2684621" cy="271105"/>
          </a:xfrm>
          <a:prstGeom prst="rect">
            <a:avLst/>
          </a:prstGeom>
          <a:noFill/>
          <a:ln/>
        </p:spPr>
        <p:txBody>
          <a:bodyPr wrap="none" lIns="0" tIns="0" rIns="0" bIns="0" rtlCol="0" anchor="t"/>
          <a:lstStyle/>
          <a:p>
            <a:pPr marL="0" indent="0" algn="l">
              <a:lnSpc>
                <a:spcPts val="2100"/>
              </a:lnSpc>
              <a:buNone/>
            </a:pPr>
            <a:r>
              <a:rPr lang="en-US" sz="1700" b="1" dirty="0">
                <a:solidFill>
                  <a:srgbClr val="006747"/>
                </a:solidFill>
                <a:latin typeface="Noto Serif SC Bold" pitchFamily="34" charset="0"/>
                <a:ea typeface="Noto Serif SC Bold" pitchFamily="34" charset="-122"/>
                <a:cs typeface="Noto Serif SC Bold" pitchFamily="34" charset="-120"/>
              </a:rPr>
              <a:t>Tomorrow's Innovations</a:t>
            </a:r>
            <a:endParaRPr lang="en-US" sz="1700" dirty="0"/>
          </a:p>
        </p:txBody>
      </p:sp>
      <p:pic>
        <p:nvPicPr>
          <p:cNvPr id="15" name="Image 0" descr="preencod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4092" y="1974413"/>
            <a:ext cx="4872514" cy="4872514"/>
          </a:xfrm>
          <a:prstGeom prst="rect">
            <a:avLst/>
          </a:prstGeom>
        </p:spPr>
      </p:pic>
      <p:sp>
        <p:nvSpPr>
          <p:cNvPr id="16" name="Text 13"/>
          <p:cNvSpPr/>
          <p:nvPr/>
        </p:nvSpPr>
        <p:spPr>
          <a:xfrm>
            <a:off x="7024092" y="7009567"/>
            <a:ext cx="4872514" cy="694373"/>
          </a:xfrm>
          <a:prstGeom prst="rect">
            <a:avLst/>
          </a:prstGeom>
          <a:noFill/>
          <a:ln/>
        </p:spPr>
        <p:txBody>
          <a:bodyPr wrap="square" lIns="0" tIns="0" rIns="0" bIns="0" rtlCol="0" anchor="t"/>
          <a:lstStyle/>
          <a:p>
            <a:pPr marL="0" indent="0" algn="l">
              <a:lnSpc>
                <a:spcPts val="1800"/>
              </a:lnSpc>
              <a:buNone/>
            </a:pPr>
            <a:r>
              <a:rPr lang="en-US" sz="1100" dirty="0">
                <a:solidFill>
                  <a:srgbClr val="4B4A4A"/>
                </a:solidFill>
                <a:latin typeface="Geist" pitchFamily="34" charset="0"/>
                <a:ea typeface="Geist" pitchFamily="34" charset="-122"/>
                <a:cs typeface="Geist" pitchFamily="34" charset="-120"/>
              </a:rPr>
              <a:t>The next generation of agricultural IoT will integrate with advanced robotics, digital twin technology, and sophisticated AI systems to create fully autonomous farms capable of self-optimising production.</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760</Words>
  <Application>Microsoft Office PowerPoint</Application>
  <PresentationFormat>Custom</PresentationFormat>
  <Paragraphs>103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Noto Serif SC Light</vt:lpstr>
      <vt:lpstr>Arial</vt:lpstr>
      <vt:lpstr>Noto Serif SC Bold</vt:lpstr>
      <vt:lpstr>Geist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Weknow.media</dc:creator>
  <cp:lastModifiedBy>Nic</cp:lastModifiedBy>
  <cp:revision>1</cp:revision>
  <dcterms:created xsi:type="dcterms:W3CDTF">2026-01-07T10:38:18Z</dcterms:created>
  <dcterms:modified xsi:type="dcterms:W3CDTF">2026-01-07T10:43:21Z</dcterms:modified>
</cp:coreProperties>
</file>